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58" r:id="rId3"/>
    <p:sldId id="364" r:id="rId4"/>
    <p:sldId id="363" r:id="rId5"/>
    <p:sldId id="359" r:id="rId6"/>
    <p:sldId id="319" r:id="rId7"/>
    <p:sldId id="362" r:id="rId8"/>
    <p:sldId id="355" r:id="rId9"/>
    <p:sldId id="3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50" autoAdjust="0"/>
    <p:restoredTop sz="94660"/>
  </p:normalViewPr>
  <p:slideViewPr>
    <p:cSldViewPr snapToGrid="0">
      <p:cViewPr varScale="1">
        <p:scale>
          <a:sx n="75" d="100"/>
          <a:sy n="75" d="100"/>
        </p:scale>
        <p:origin x="78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32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A7C-D6D9-47A1-957F-AE1FD420E583}" type="datetimeFigureOut">
              <a:rPr lang="hu-HU" smtClean="0"/>
              <a:t>2023. 01. 14.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17454-6CD4-40EA-AA78-DFF3366CDF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9281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5E56D-A941-4D5E-A5DE-0EF8E59BEA46}" type="datetimeFigureOut">
              <a:rPr lang="hu-HU" smtClean="0"/>
              <a:t>2023. 01. 14.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56AB7-9312-4745-8F1D-B298FA6D98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695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0683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2263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5553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7760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9893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1825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600" dirty="0" smtClean="0"/>
              <a:t>Úgy élni, hogy mindig lesz holnap</a:t>
            </a: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rgbClr val="C00000"/>
                </a:solidFill>
              </a:rPr>
              <a:t>Készülj fel a mennyek országára</a:t>
            </a:r>
            <a:endParaRPr lang="hu-H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18. rész 1-10.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315465"/>
            <a:ext cx="12182246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1</a:t>
            </a:r>
            <a:r>
              <a:rPr lang="hu-HU" sz="2400" dirty="0"/>
              <a:t>Abban az órában odamentek a tanítványok Jézushoz, és megkérdezték tőle: Ki a nagyobb 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mennyek </a:t>
            </a:r>
            <a:r>
              <a:rPr lang="hu-HU" sz="2400" dirty="0"/>
              <a:t>országában? </a:t>
            </a:r>
            <a:r>
              <a:rPr lang="hu-HU" sz="2400" baseline="30000" dirty="0"/>
              <a:t>2</a:t>
            </a:r>
            <a:r>
              <a:rPr lang="hu-HU" sz="2400" dirty="0"/>
              <a:t>Ő odahívott egy kisgyermeket, közéjük állította, </a:t>
            </a:r>
            <a:r>
              <a:rPr lang="hu-HU" sz="2400" baseline="30000" dirty="0"/>
              <a:t>3</a:t>
            </a:r>
            <a:r>
              <a:rPr lang="hu-HU" sz="2400" dirty="0"/>
              <a:t>és ezt mondta: Bizony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mondom </a:t>
            </a:r>
            <a:r>
              <a:rPr lang="hu-HU" sz="2400" dirty="0"/>
              <a:t>nektek, ha meg nem tértek, és olyanok nem lesztek, mint a kisgyermekek, nem </a:t>
            </a:r>
            <a:r>
              <a:rPr lang="hu-HU" sz="2400" dirty="0" smtClean="0"/>
              <a:t>mentek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be </a:t>
            </a:r>
            <a:r>
              <a:rPr lang="hu-HU" sz="2400" dirty="0"/>
              <a:t>a mennyek országába. </a:t>
            </a:r>
            <a:r>
              <a:rPr lang="hu-HU" sz="2400" baseline="30000" dirty="0"/>
              <a:t>4</a:t>
            </a:r>
            <a:r>
              <a:rPr lang="hu-HU" sz="2400" dirty="0"/>
              <a:t>Aki tehát megalázza magát, és olyan lesz, mint ez a kisgyermek, az 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nagyobb </a:t>
            </a:r>
            <a:r>
              <a:rPr lang="hu-HU" sz="2400" dirty="0"/>
              <a:t>a mennyek országában. </a:t>
            </a:r>
            <a:r>
              <a:rPr lang="hu-HU" sz="2400" baseline="30000" dirty="0"/>
              <a:t>5</a:t>
            </a:r>
            <a:r>
              <a:rPr lang="hu-HU" sz="2400" dirty="0"/>
              <a:t>És aki befogad egy ilyen kisgyermeket az én nevemben, az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engem </a:t>
            </a:r>
            <a:r>
              <a:rPr lang="hu-HU" sz="2400" dirty="0"/>
              <a:t>fogad be. </a:t>
            </a:r>
            <a:r>
              <a:rPr lang="hu-HU" sz="2400" baseline="30000" dirty="0"/>
              <a:t>6</a:t>
            </a:r>
            <a:r>
              <a:rPr lang="hu-HU" sz="2400" dirty="0"/>
              <a:t>Aki pedig megbotránkoztat egyet e kicsinyek közül, akik hisznek bennem,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jobb </a:t>
            </a:r>
            <a:r>
              <a:rPr lang="hu-HU" sz="2400" dirty="0"/>
              <a:t>annak, ha malomkövet kötnek a nyakába, és a tenger mélyébe vetik. </a:t>
            </a:r>
            <a:r>
              <a:rPr lang="hu-HU" sz="2400" baseline="30000" dirty="0"/>
              <a:t>7</a:t>
            </a:r>
            <a:r>
              <a:rPr lang="hu-HU" sz="2400" dirty="0"/>
              <a:t>Jaj a világnak 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botránkozások </a:t>
            </a:r>
            <a:r>
              <a:rPr lang="hu-HU" sz="2400" dirty="0"/>
              <a:t>miatt! Mert szükséges, hogy botránkozások történjenek, de jaj annak az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embernek</a:t>
            </a:r>
            <a:r>
              <a:rPr lang="hu-HU" sz="2400" dirty="0"/>
              <a:t>, aki megbotránkoztat!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95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18. rész 1-10.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684798"/>
            <a:ext cx="120088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8</a:t>
            </a:r>
            <a:r>
              <a:rPr lang="hu-HU" sz="2400" dirty="0"/>
              <a:t>Ha a kezed vagy lábad megbotránkoztat téged, vágd le, és vesd el magadtól: jobb neked, ha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csonkán </a:t>
            </a:r>
            <a:r>
              <a:rPr lang="hu-HU" sz="2400" dirty="0"/>
              <a:t>vagy sántán mégy be az életre, mint ha két kezeddel vagy két lábaddal együtt vettetsz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az </a:t>
            </a:r>
            <a:r>
              <a:rPr lang="hu-HU" sz="2400" dirty="0"/>
              <a:t>örök tűzre. </a:t>
            </a:r>
            <a:r>
              <a:rPr lang="hu-HU" sz="2400" baseline="30000" dirty="0"/>
              <a:t>9</a:t>
            </a:r>
            <a:r>
              <a:rPr lang="hu-HU" sz="2400" dirty="0"/>
              <a:t>Ha pedig a szemed botránkoztat meg téged, vájd ki, és vesd el magadtól: jobb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neked</a:t>
            </a:r>
            <a:r>
              <a:rPr lang="hu-HU" sz="2400" dirty="0"/>
              <a:t>, ha fél szemmel mégy be az életre, mint ha két szemeddel együtt vettetsz a gyehenna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tüzére</a:t>
            </a:r>
            <a:r>
              <a:rPr lang="hu-HU" sz="2400" dirty="0"/>
              <a:t>.</a:t>
            </a:r>
            <a:br>
              <a:rPr lang="hu-HU" sz="2400" dirty="0"/>
            </a:br>
            <a:r>
              <a:rPr lang="hu-HU" sz="2400" baseline="30000" dirty="0"/>
              <a:t>10</a:t>
            </a:r>
            <a:r>
              <a:rPr lang="hu-HU" sz="2400" dirty="0"/>
              <a:t>Vigyázzatok, nehogy egyet is megvessetek e kicsinyek közül, mert mondom nektek, hogy az ő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angyalaik </a:t>
            </a:r>
            <a:r>
              <a:rPr lang="hu-HU" sz="2400" dirty="0"/>
              <a:t>a mennyekben mindenkor látják az én mennyei Atyám arcát.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63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Úgy élni, hogy mindig lesz holnap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44859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Ma élő emberek tudatalattijában az a gondolat húzódik meg, hogy nem biztos, hogy lesz holnap!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/>
              <a:t>ú</a:t>
            </a:r>
            <a:r>
              <a:rPr lang="hu-HU" sz="2600" dirty="0" smtClean="0"/>
              <a:t>gy élnek, úgy dolgoznak, úgy szórakoznak, mintha nem lenne holnap (illetve nem lényeges, hogy lesz-e holnap vagy mi lesz holnap)</a:t>
            </a:r>
            <a:endParaRPr lang="hu-HU" sz="2600" dirty="0" smtClean="0">
              <a:solidFill>
                <a:srgbClr val="0070C0"/>
              </a:solidFill>
            </a:endParaRP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hu-HU" sz="2400" dirty="0">
                <a:solidFill>
                  <a:srgbClr val="0070C0"/>
                </a:solidFill>
              </a:rPr>
              <a:t>k</a:t>
            </a:r>
            <a:r>
              <a:rPr lang="hu-HU" sz="2400" dirty="0" smtClean="0">
                <a:solidFill>
                  <a:srgbClr val="0070C0"/>
                </a:solidFill>
              </a:rPr>
              <a:t>ifulladásig, vagy éppen érdektelenül, tervek és célok nélkül, meggondolatlanul, felelőtlenül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hu-HU" sz="2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C00000"/>
                </a:solidFill>
              </a:rPr>
              <a:t>Ugyanakkor rettegünk annak a gondolatától, hogy egyszer már nem </a:t>
            </a:r>
            <a:r>
              <a:rPr lang="hu-HU" sz="2800" dirty="0">
                <a:solidFill>
                  <a:srgbClr val="C00000"/>
                </a:solidFill>
              </a:rPr>
              <a:t>l</a:t>
            </a:r>
            <a:r>
              <a:rPr lang="hu-HU" sz="2800" dirty="0" smtClean="0">
                <a:solidFill>
                  <a:srgbClr val="C00000"/>
                </a:solidFill>
              </a:rPr>
              <a:t>esz holnap.</a:t>
            </a:r>
            <a:endParaRPr lang="hu-HU" sz="2800" dirty="0" smtClean="0">
              <a:solidFill>
                <a:srgbClr val="7030A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7030A0"/>
                </a:solidFill>
              </a:rPr>
              <a:t>A bizonytalan világ egyszerre sarkall az élet „</a:t>
            </a:r>
            <a:r>
              <a:rPr lang="hu-HU" sz="2600" dirty="0" err="1" smtClean="0">
                <a:solidFill>
                  <a:srgbClr val="7030A0"/>
                </a:solidFill>
              </a:rPr>
              <a:t>kimaxolására</a:t>
            </a:r>
            <a:r>
              <a:rPr lang="hu-HU" sz="2600" dirty="0" smtClean="0">
                <a:solidFill>
                  <a:srgbClr val="7030A0"/>
                </a:solidFill>
              </a:rPr>
              <a:t>” és </a:t>
            </a:r>
            <a:r>
              <a:rPr lang="hu-HU" sz="2600" dirty="0" smtClean="0">
                <a:solidFill>
                  <a:srgbClr val="7030A0"/>
                </a:solidFill>
              </a:rPr>
              <a:t>felelősségeink hanyagolására</a:t>
            </a:r>
            <a:r>
              <a:rPr lang="hu-HU" sz="2600" dirty="0" smtClean="0">
                <a:solidFill>
                  <a:srgbClr val="7030A0"/>
                </a:solidFill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600" dirty="0"/>
          </a:p>
        </p:txBody>
      </p:sp>
    </p:spTree>
    <p:extLst>
      <p:ext uri="{BB962C8B-B14F-4D97-AF65-F5344CB8AC3E}">
        <p14:creationId xmlns:p14="http://schemas.microsoft.com/office/powerpoint/2010/main" val="284106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Úgy élni, hogy mindig lesz holnap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84497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„Azért </a:t>
            </a:r>
            <a:r>
              <a:rPr lang="hu-HU" dirty="0"/>
              <a:t>edd csak örömmel kenyeredet, és idd jókedvvel borodat, mert mindig az volt Isten jóakarata, hogy ezt tedd! </a:t>
            </a:r>
            <a:r>
              <a:rPr lang="hu-HU" dirty="0" smtClean="0"/>
              <a:t>Ruhád </a:t>
            </a:r>
            <a:r>
              <a:rPr lang="hu-HU" dirty="0"/>
              <a:t>legyen mindig fehér, és fejedről ne hiányozzék az olaj! </a:t>
            </a:r>
            <a:r>
              <a:rPr lang="hu-HU" dirty="0" smtClean="0"/>
              <a:t>Élvezd </a:t>
            </a:r>
            <a:r>
              <a:rPr lang="hu-HU" dirty="0"/>
              <a:t>az életet feleségeddel együtt, akit szeretsz, mulandó életed minden napján, amelyet Isten adott neked a nap alatt, mulandó életed minden napján, mert ez jutott neked az életben, és munkád révén, amelyet fáradsággal </a:t>
            </a:r>
            <a:r>
              <a:rPr lang="hu-HU" dirty="0" err="1"/>
              <a:t>végzel</a:t>
            </a:r>
            <a:r>
              <a:rPr lang="hu-HU" dirty="0"/>
              <a:t> a nap alatt. </a:t>
            </a:r>
            <a:r>
              <a:rPr lang="hu-HU" dirty="0" smtClean="0"/>
              <a:t>Tedd </a:t>
            </a:r>
            <a:r>
              <a:rPr lang="hu-HU" dirty="0"/>
              <a:t>meg mindazt, ami a kezed ügyébe esik, és amihez erőd van, mert nem lesz cselekvés, gondolkozás, ismeret és bölcsesség a holtak hazájában, ahová menned kell</a:t>
            </a:r>
            <a:r>
              <a:rPr lang="hu-HU" dirty="0" smtClean="0"/>
              <a:t>!” (</a:t>
            </a:r>
            <a:r>
              <a:rPr lang="hu-HU" dirty="0" err="1" smtClean="0"/>
              <a:t>Préd</a:t>
            </a:r>
            <a:r>
              <a:rPr lang="hu-HU" dirty="0" smtClean="0"/>
              <a:t> 9,7-10)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>
                <a:solidFill>
                  <a:srgbClr val="7030A0"/>
                </a:solidFill>
              </a:rPr>
              <a:t>„Nem tudja az ember azt sem, hogy mennyi ideje van még.” (</a:t>
            </a:r>
            <a:r>
              <a:rPr lang="hu-HU" dirty="0" err="1">
                <a:solidFill>
                  <a:srgbClr val="7030A0"/>
                </a:solidFill>
              </a:rPr>
              <a:t>Préd</a:t>
            </a:r>
            <a:r>
              <a:rPr lang="hu-HU" dirty="0">
                <a:solidFill>
                  <a:srgbClr val="7030A0"/>
                </a:solidFill>
              </a:rPr>
              <a:t> 9,12</a:t>
            </a:r>
            <a:r>
              <a:rPr lang="hu-HU" dirty="0" smtClean="0">
                <a:solidFill>
                  <a:srgbClr val="7030A0"/>
                </a:solidFill>
              </a:rPr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>
                <a:solidFill>
                  <a:srgbClr val="0070C0"/>
                </a:solidFill>
              </a:rPr>
              <a:t>„Örvendezz</a:t>
            </a:r>
            <a:r>
              <a:rPr lang="hu-HU" dirty="0">
                <a:solidFill>
                  <a:srgbClr val="0070C0"/>
                </a:solidFill>
              </a:rPr>
              <a:t>, ifjú, míg fiatal vagy, légy jókedvű ifjúságod idején, és élj szíved vágya szerint, ahogy jónak látod! De tudd meg, hogy </a:t>
            </a:r>
            <a:r>
              <a:rPr lang="hu-HU" dirty="0" err="1">
                <a:solidFill>
                  <a:srgbClr val="0070C0"/>
                </a:solidFill>
              </a:rPr>
              <a:t>mindezekért</a:t>
            </a:r>
            <a:r>
              <a:rPr lang="hu-HU" dirty="0">
                <a:solidFill>
                  <a:srgbClr val="0070C0"/>
                </a:solidFill>
              </a:rPr>
              <a:t> Isten megítél téged! </a:t>
            </a:r>
            <a:r>
              <a:rPr lang="hu-HU" dirty="0" err="1" smtClean="0">
                <a:solidFill>
                  <a:srgbClr val="0070C0"/>
                </a:solidFill>
              </a:rPr>
              <a:t>Távolítsd</a:t>
            </a:r>
            <a:r>
              <a:rPr lang="hu-HU" dirty="0" smtClean="0">
                <a:solidFill>
                  <a:srgbClr val="0070C0"/>
                </a:solidFill>
              </a:rPr>
              <a:t> </a:t>
            </a:r>
            <a:r>
              <a:rPr lang="hu-HU" dirty="0">
                <a:solidFill>
                  <a:srgbClr val="0070C0"/>
                </a:solidFill>
              </a:rPr>
              <a:t>el szívedből a bosszúságot, és </a:t>
            </a:r>
            <a:r>
              <a:rPr lang="hu-HU" dirty="0" err="1">
                <a:solidFill>
                  <a:srgbClr val="0070C0"/>
                </a:solidFill>
              </a:rPr>
              <a:t>tartsd</a:t>
            </a:r>
            <a:r>
              <a:rPr lang="hu-HU" dirty="0">
                <a:solidFill>
                  <a:srgbClr val="0070C0"/>
                </a:solidFill>
              </a:rPr>
              <a:t> távol magadtól a rosszat, mert az ifjúkor és a fiatalság mulandó</a:t>
            </a:r>
            <a:r>
              <a:rPr lang="hu-HU" dirty="0" smtClean="0">
                <a:solidFill>
                  <a:srgbClr val="0070C0"/>
                </a:solidFill>
              </a:rPr>
              <a:t>!” (</a:t>
            </a:r>
            <a:r>
              <a:rPr lang="hu-HU" dirty="0" err="1" smtClean="0">
                <a:solidFill>
                  <a:srgbClr val="0070C0"/>
                </a:solidFill>
              </a:rPr>
              <a:t>Préd</a:t>
            </a:r>
            <a:r>
              <a:rPr lang="hu-HU" dirty="0" smtClean="0">
                <a:solidFill>
                  <a:srgbClr val="0070C0"/>
                </a:solidFill>
              </a:rPr>
              <a:t> 11,9-10)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>
                <a:solidFill>
                  <a:srgbClr val="C00000"/>
                </a:solidFill>
              </a:rPr>
              <a:t>„Mindezt </a:t>
            </a:r>
            <a:r>
              <a:rPr lang="hu-HU" dirty="0">
                <a:solidFill>
                  <a:srgbClr val="C00000"/>
                </a:solidFill>
              </a:rPr>
              <a:t>hallva a végső tanulság ez: Féld Istent, és </a:t>
            </a:r>
            <a:r>
              <a:rPr lang="hu-HU" dirty="0" err="1">
                <a:solidFill>
                  <a:srgbClr val="C00000"/>
                </a:solidFill>
              </a:rPr>
              <a:t>tartsd</a:t>
            </a:r>
            <a:r>
              <a:rPr lang="hu-HU" dirty="0">
                <a:solidFill>
                  <a:srgbClr val="C00000"/>
                </a:solidFill>
              </a:rPr>
              <a:t> meg </a:t>
            </a:r>
            <a:r>
              <a:rPr lang="hu-HU" dirty="0" err="1">
                <a:solidFill>
                  <a:srgbClr val="C00000"/>
                </a:solidFill>
              </a:rPr>
              <a:t>parancsolatait</a:t>
            </a:r>
            <a:r>
              <a:rPr lang="hu-HU" dirty="0">
                <a:solidFill>
                  <a:srgbClr val="C00000"/>
                </a:solidFill>
              </a:rPr>
              <a:t>, mert ez minden embernek kötelessége! </a:t>
            </a:r>
            <a:r>
              <a:rPr lang="hu-HU" dirty="0" smtClean="0">
                <a:solidFill>
                  <a:srgbClr val="C00000"/>
                </a:solidFill>
              </a:rPr>
              <a:t>Mert </a:t>
            </a:r>
            <a:r>
              <a:rPr lang="hu-HU" dirty="0">
                <a:solidFill>
                  <a:srgbClr val="C00000"/>
                </a:solidFill>
              </a:rPr>
              <a:t>Isten megítél minden tettet, minden titkolt dolgot, akár jó, akár rossz az</a:t>
            </a:r>
            <a:r>
              <a:rPr lang="hu-HU" dirty="0" smtClean="0">
                <a:solidFill>
                  <a:srgbClr val="C00000"/>
                </a:solidFill>
              </a:rPr>
              <a:t>.” (</a:t>
            </a:r>
            <a:r>
              <a:rPr lang="hu-HU" dirty="0" err="1" smtClean="0">
                <a:solidFill>
                  <a:srgbClr val="C00000"/>
                </a:solidFill>
              </a:rPr>
              <a:t>Préd</a:t>
            </a:r>
            <a:r>
              <a:rPr lang="hu-HU" dirty="0" smtClean="0">
                <a:solidFill>
                  <a:srgbClr val="C00000"/>
                </a:solidFill>
              </a:rPr>
              <a:t> 12,13-14)</a:t>
            </a:r>
            <a:endParaRPr lang="hu-HU" sz="3000" dirty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hu-HU" sz="2600" dirty="0" smtClean="0"/>
          </a:p>
        </p:txBody>
      </p:sp>
    </p:spTree>
    <p:extLst>
      <p:ext uri="{BB962C8B-B14F-4D97-AF65-F5344CB8AC3E}">
        <p14:creationId xmlns:p14="http://schemas.microsoft.com/office/powerpoint/2010/main" val="356156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A mennyek országa eljön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>
                <a:solidFill>
                  <a:srgbClr val="0070C0"/>
                </a:solidFill>
              </a:rPr>
              <a:t>Akkor így szól a király a jobb keze felől állókhoz: Jöjjetek, Atyám </a:t>
            </a:r>
            <a:r>
              <a:rPr lang="hu-HU" sz="2000" dirty="0" err="1">
                <a:solidFill>
                  <a:srgbClr val="0070C0"/>
                </a:solidFill>
              </a:rPr>
              <a:t>áldottai</a:t>
            </a:r>
            <a:r>
              <a:rPr lang="hu-HU" sz="2000" dirty="0">
                <a:solidFill>
                  <a:srgbClr val="0070C0"/>
                </a:solidFill>
              </a:rPr>
              <a:t>, örököljétek az országot, amely készen áll számotokra a világ kezdete óta.</a:t>
            </a:r>
            <a:r>
              <a:rPr lang="hu-HU" sz="2000" dirty="0" smtClean="0">
                <a:solidFill>
                  <a:srgbClr val="0070C0"/>
                </a:solidFill>
              </a:rPr>
              <a:t>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Mt 25,34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Jézus tanítványai sokszor vitáztak azon, hogy ki lesz közülük a legnagyobb a mennyek országában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a</a:t>
            </a:r>
            <a:r>
              <a:rPr lang="hu-HU" sz="2000" dirty="0" smtClean="0"/>
              <a:t> teljes egyenlőség akár a földön, akár a mennyben, egy olyan utópia, melynek nincsen alapja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002060"/>
                </a:solidFill>
              </a:rPr>
              <a:t>Ennek oka a  KÜLÖNBÖZŐSÉG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>
                <a:solidFill>
                  <a:srgbClr val="7030A0"/>
                </a:solidFill>
              </a:rPr>
              <a:t>n</a:t>
            </a:r>
            <a:r>
              <a:rPr lang="hu-HU" sz="2000" dirty="0" smtClean="0">
                <a:solidFill>
                  <a:srgbClr val="7030A0"/>
                </a:solidFill>
              </a:rPr>
              <a:t>em vagyunk egyformák, és nem is fejlődünk, növekszünk, érünk egyformára semmiben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>
                <a:solidFill>
                  <a:srgbClr val="7030A0"/>
                </a:solidFill>
              </a:rPr>
              <a:t>h</a:t>
            </a:r>
            <a:r>
              <a:rPr lang="hu-HU" sz="2000" dirty="0" smtClean="0">
                <a:solidFill>
                  <a:srgbClr val="7030A0"/>
                </a:solidFill>
              </a:rPr>
              <a:t>itünk, </a:t>
            </a:r>
            <a:r>
              <a:rPr lang="hu-HU" sz="2000" dirty="0" err="1" smtClean="0">
                <a:solidFill>
                  <a:srgbClr val="7030A0"/>
                </a:solidFill>
              </a:rPr>
              <a:t>elköteleződésünk</a:t>
            </a:r>
            <a:r>
              <a:rPr lang="hu-HU" sz="2000" dirty="0" smtClean="0">
                <a:solidFill>
                  <a:srgbClr val="7030A0"/>
                </a:solidFill>
              </a:rPr>
              <a:t>, bölcsességünk, tehetségünk, odaadásunk, stb. – mind különbözik és különböző energiát is fektetünk </a:t>
            </a:r>
            <a:r>
              <a:rPr lang="hu-HU" sz="2000" dirty="0" err="1" smtClean="0">
                <a:solidFill>
                  <a:srgbClr val="7030A0"/>
                </a:solidFill>
              </a:rPr>
              <a:t>mindezekbe</a:t>
            </a:r>
            <a:endParaRPr lang="hu-HU" sz="2000" dirty="0" smtClean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7030A0"/>
                </a:solidFill>
              </a:rPr>
              <a:t>Isten országa eljön, és mi olyan szerepet kapunk benne, amelyre felkészültek </a:t>
            </a:r>
            <a:r>
              <a:rPr lang="hu-HU" sz="2000" dirty="0" smtClean="0">
                <a:solidFill>
                  <a:srgbClr val="7030A0"/>
                </a:solidFill>
              </a:rPr>
              <a:t>vagyunk/leszünk</a:t>
            </a:r>
            <a:r>
              <a:rPr lang="hu-HU" sz="2000" dirty="0" smtClean="0">
                <a:solidFill>
                  <a:srgbClr val="7030A0"/>
                </a:solidFill>
              </a:rPr>
              <a:t>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FF0000"/>
                </a:solidFill>
              </a:rPr>
              <a:t>A legfontosabb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>
                <a:solidFill>
                  <a:srgbClr val="C00000"/>
                </a:solidFill>
              </a:rPr>
              <a:t>h</a:t>
            </a:r>
            <a:r>
              <a:rPr lang="hu-HU" sz="2000" dirty="0" smtClean="0">
                <a:solidFill>
                  <a:srgbClr val="C00000"/>
                </a:solidFill>
              </a:rPr>
              <a:t>ogy egyáltalán ott legyünk</a:t>
            </a:r>
            <a:r>
              <a:rPr lang="hu-HU" sz="2000" dirty="0">
                <a:solidFill>
                  <a:srgbClr val="C00000"/>
                </a:solidFill>
              </a:rPr>
              <a:t> </a:t>
            </a:r>
            <a:r>
              <a:rPr lang="hu-HU" sz="2000" dirty="0" smtClean="0"/>
              <a:t>– ennek feltétele a Jézus Krisztusba vetett hit és a gyermeki lelkület.</a:t>
            </a:r>
            <a:endParaRPr lang="hu-HU" sz="20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87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41525" y="798973"/>
            <a:ext cx="3276246" cy="2247117"/>
          </a:xfrm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Készülj a mennyek országára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„Bizony mondom nektek, ha meg nem tértek, és olyanok nem lesztek, mint a kisgyermekek, nem mentek </a:t>
            </a:r>
            <a:r>
              <a:rPr lang="hu-HU" sz="2000" dirty="0" smtClean="0">
                <a:solidFill>
                  <a:srgbClr val="0070C0"/>
                </a:solidFill>
              </a:rPr>
              <a:t>be </a:t>
            </a:r>
            <a:r>
              <a:rPr lang="hu-HU" sz="2000" dirty="0" smtClean="0">
                <a:solidFill>
                  <a:srgbClr val="0070C0"/>
                </a:solidFill>
              </a:rPr>
              <a:t>a mennyek országába.” </a:t>
            </a: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Mt 18,3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Az élet beteljesedése, győzelme, célja mindenek előtt bejutni a mennyek országába.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a</a:t>
            </a:r>
            <a:r>
              <a:rPr lang="hu-HU" sz="2000" dirty="0" smtClean="0"/>
              <a:t> legtöbb ember megfeledkezik erről, és az élet beteljesedését, győzelmét és célját a földi viszonylatban elérhető </a:t>
            </a:r>
            <a:r>
              <a:rPr lang="hu-HU" sz="2000" dirty="0" smtClean="0">
                <a:solidFill>
                  <a:srgbClr val="FF0000"/>
                </a:solidFill>
              </a:rPr>
              <a:t>valamiben</a:t>
            </a:r>
            <a:r>
              <a:rPr lang="hu-HU" sz="2000" dirty="0" smtClean="0"/>
              <a:t> határozza meg.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MEGTÉRÉS = Isten vezetése szerinti engedelmes élet</a:t>
            </a:r>
            <a:endParaRPr lang="hu-HU" sz="20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C00000"/>
                </a:solidFill>
              </a:rPr>
              <a:t>A mennyek országának akkor van igazi vonzereje, ha megismerjük annak alternatíváját.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g</a:t>
            </a:r>
            <a:r>
              <a:rPr lang="hu-HU" sz="2000" dirty="0" smtClean="0"/>
              <a:t>yehenna, pokol, kárhozat – az örök szenvedés helye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7030A0"/>
                </a:solidFill>
              </a:rPr>
              <a:t>Jézus tanítása önmagunk megcsonkításáról azt jelzi, hogy minden </a:t>
            </a:r>
            <a:r>
              <a:rPr lang="hu-HU" sz="2000" dirty="0" err="1" smtClean="0">
                <a:solidFill>
                  <a:srgbClr val="7030A0"/>
                </a:solidFill>
              </a:rPr>
              <a:t>erőnkkel</a:t>
            </a:r>
            <a:r>
              <a:rPr lang="hu-HU" sz="2000" dirty="0" smtClean="0">
                <a:solidFill>
                  <a:srgbClr val="7030A0"/>
                </a:solidFill>
              </a:rPr>
              <a:t> törekednünk kell</a:t>
            </a:r>
            <a:r>
              <a:rPr lang="hu-HU" sz="2000" dirty="0">
                <a:solidFill>
                  <a:srgbClr val="7030A0"/>
                </a:solidFill>
              </a:rPr>
              <a:t> </a:t>
            </a:r>
            <a:r>
              <a:rPr lang="hu-HU" sz="2000" dirty="0" smtClean="0">
                <a:solidFill>
                  <a:srgbClr val="7030A0"/>
                </a:solidFill>
              </a:rPr>
              <a:t>elkerülni az örök </a:t>
            </a:r>
            <a:r>
              <a:rPr lang="hu-HU" sz="2000" dirty="0" smtClean="0">
                <a:solidFill>
                  <a:srgbClr val="7030A0"/>
                </a:solidFill>
              </a:rPr>
              <a:t>nyomorúság, szenvedés </a:t>
            </a:r>
            <a:r>
              <a:rPr lang="hu-HU" sz="2000" dirty="0" smtClean="0">
                <a:solidFill>
                  <a:srgbClr val="7030A0"/>
                </a:solidFill>
              </a:rPr>
              <a:t>helyét</a:t>
            </a:r>
            <a:endParaRPr lang="hu-HU" sz="20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A Szentírás szerint vagy ez, vagy az – mi választunk!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>
                <a:solidFill>
                  <a:srgbClr val="0070C0"/>
                </a:solidFill>
              </a:rPr>
              <a:t>Te mit szeretnél elérni </a:t>
            </a:r>
            <a:r>
              <a:rPr lang="hu-HU" sz="2200" dirty="0" smtClean="0">
                <a:solidFill>
                  <a:srgbClr val="0070C0"/>
                </a:solidFill>
              </a:rPr>
              <a:t>magadnak és </a:t>
            </a:r>
            <a:r>
              <a:rPr lang="hu-HU" sz="2200" dirty="0">
                <a:solidFill>
                  <a:srgbClr val="0070C0"/>
                </a:solidFill>
              </a:rPr>
              <a:t>családodnak?</a:t>
            </a:r>
            <a:endParaRPr lang="hu-HU" sz="22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01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41525" y="798973"/>
            <a:ext cx="3276246" cy="2247117"/>
          </a:xfrm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Földi élet mennyei polgárként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„Jól </a:t>
            </a:r>
            <a:r>
              <a:rPr lang="hu-HU" sz="2000" dirty="0">
                <a:solidFill>
                  <a:srgbClr val="0070C0"/>
                </a:solidFill>
              </a:rPr>
              <a:t>vigyázzatok tehát, hogyan éltek; ne esztelenül, </a:t>
            </a:r>
            <a:r>
              <a:rPr lang="hu-HU" sz="2000" dirty="0" smtClean="0">
                <a:solidFill>
                  <a:srgbClr val="0070C0"/>
                </a:solidFill>
              </a:rPr>
              <a:t>hanem bölcsen</a:t>
            </a:r>
            <a:r>
              <a:rPr lang="hu-HU" sz="2000" dirty="0">
                <a:solidFill>
                  <a:srgbClr val="0070C0"/>
                </a:solidFill>
              </a:rPr>
              <a:t>, </a:t>
            </a:r>
            <a:r>
              <a:rPr lang="hu-HU" sz="2000" dirty="0" smtClean="0">
                <a:solidFill>
                  <a:srgbClr val="0070C0"/>
                </a:solidFill>
              </a:rPr>
              <a:t>kihasználva </a:t>
            </a:r>
            <a:r>
              <a:rPr lang="hu-HU" sz="2000" dirty="0">
                <a:solidFill>
                  <a:srgbClr val="0070C0"/>
                </a:solidFill>
              </a:rPr>
              <a:t>az alkalmas időt, mert az idők gonoszak. </a:t>
            </a:r>
            <a:r>
              <a:rPr lang="hu-HU" sz="2000" dirty="0" smtClean="0">
                <a:solidFill>
                  <a:srgbClr val="0070C0"/>
                </a:solidFill>
              </a:rPr>
              <a:t>Éppen </a:t>
            </a:r>
            <a:r>
              <a:rPr lang="hu-HU" sz="2000" dirty="0">
                <a:solidFill>
                  <a:srgbClr val="0070C0"/>
                </a:solidFill>
              </a:rPr>
              <a:t>ezért ne legyetek meggondolatlanok, hanem értsétek meg, mi az Úr </a:t>
            </a:r>
            <a:r>
              <a:rPr lang="hu-HU" sz="2000" dirty="0" smtClean="0">
                <a:solidFill>
                  <a:srgbClr val="0070C0"/>
                </a:solidFill>
              </a:rPr>
              <a:t>akarata.”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Ef</a:t>
            </a: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 5,15-17</a:t>
            </a:r>
            <a:endParaRPr lang="hu-HU" sz="20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127000"/>
            <a:ext cx="6012470" cy="584272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Földi életünk minősége meghatározza mennyei örökségünk gazdagságát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„Ne </a:t>
            </a:r>
            <a:r>
              <a:rPr lang="hu-HU" sz="2000" dirty="0" err="1"/>
              <a:t>gyűjtsetek</a:t>
            </a:r>
            <a:r>
              <a:rPr lang="hu-HU" sz="2000" dirty="0"/>
              <a:t> magatoknak kincseket a földön, </a:t>
            </a:r>
            <a:r>
              <a:rPr lang="hu-HU" sz="2000" dirty="0" smtClean="0"/>
              <a:t>… hanem </a:t>
            </a:r>
            <a:r>
              <a:rPr lang="hu-HU" sz="2000" dirty="0" err="1"/>
              <a:t>gyűjtsetek</a:t>
            </a:r>
            <a:r>
              <a:rPr lang="hu-HU" sz="2000" dirty="0"/>
              <a:t> magatoknak kincseket a </a:t>
            </a:r>
            <a:r>
              <a:rPr lang="hu-HU" sz="2000" dirty="0" smtClean="0"/>
              <a:t>mennyben…” (Mt 6,19-20)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Jézus szerint a legkisebb a földön lesz a legnagyobb a mennyben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m</a:t>
            </a:r>
            <a:r>
              <a:rPr lang="hu-HU" sz="2000" dirty="0" smtClean="0"/>
              <a:t>indaz, amit földi életünk során Istenre bízunk, azt megsokszorozva kapjuk vissza Isten országában</a:t>
            </a:r>
            <a:endParaRPr lang="hu-HU" sz="22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>
                <a:solidFill>
                  <a:srgbClr val="C00000"/>
                </a:solidFill>
              </a:rPr>
              <a:t>A mennyek országára készülve az életet </a:t>
            </a:r>
            <a:r>
              <a:rPr lang="hu-HU" sz="2200" dirty="0" err="1">
                <a:solidFill>
                  <a:srgbClr val="C00000"/>
                </a:solidFill>
              </a:rPr>
              <a:t>jellemzi</a:t>
            </a:r>
            <a:r>
              <a:rPr lang="hu-HU" sz="2200" dirty="0">
                <a:solidFill>
                  <a:srgbClr val="C00000"/>
                </a:solidFill>
              </a:rPr>
              <a:t>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alázat, szolgálat, igazságosság, önzetlenség, hűség, bizalom, engedelmesség, mértékletesség, stb. </a:t>
            </a: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b="1" dirty="0" smtClean="0">
                <a:solidFill>
                  <a:schemeClr val="accent1"/>
                </a:solidFill>
              </a:rPr>
              <a:t>Jézus példájának követése</a:t>
            </a:r>
            <a:endParaRPr lang="hu-HU" sz="2000" b="1" dirty="0">
              <a:solidFill>
                <a:schemeClr val="accent1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földi életünk nagy próbája, mennyire tudjuk átadni Isten kezébe életünk irányítását</a:t>
            </a:r>
            <a:endParaRPr lang="hu-HU" sz="2200" dirty="0" smtClean="0"/>
          </a:p>
        </p:txBody>
      </p:sp>
    </p:spTree>
    <p:extLst>
      <p:ext uri="{BB962C8B-B14F-4D97-AF65-F5344CB8AC3E}">
        <p14:creationId xmlns:p14="http://schemas.microsoft.com/office/powerpoint/2010/main" val="235381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Úgy élni, hogy mindig lesz holnap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</a:t>
            </a:r>
            <a:r>
              <a:rPr lang="hu-HU" dirty="0">
                <a:solidFill>
                  <a:srgbClr val="7030A0"/>
                </a:solidFill>
              </a:rPr>
              <a:t>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970822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Óriási küzdelmet fogunk vívni vágyainkkal, a földi élet élvezetének csábításaival, nagyravágyó énünkkel, ha Isten országára készülünk.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Isten </a:t>
            </a:r>
            <a:r>
              <a:rPr lang="hu-HU" sz="2400" dirty="0" smtClean="0">
                <a:solidFill>
                  <a:srgbClr val="7030A0"/>
                </a:solidFill>
              </a:rPr>
              <a:t>előtt kedves élet számos példáját találjuk a Szentírásban, illetve kapunk ahhoz kifejezett útmutatást az újszövetségi levelekben.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 err="1" smtClean="0">
                <a:solidFill>
                  <a:srgbClr val="7030A0"/>
                </a:solidFill>
              </a:rPr>
              <a:t>Gal</a:t>
            </a:r>
            <a:r>
              <a:rPr lang="hu-HU" sz="2400" dirty="0" smtClean="0">
                <a:solidFill>
                  <a:srgbClr val="7030A0"/>
                </a:solidFill>
              </a:rPr>
              <a:t> 5-6, </a:t>
            </a:r>
            <a:r>
              <a:rPr lang="hu-HU" sz="2400" dirty="0" err="1" smtClean="0">
                <a:solidFill>
                  <a:srgbClr val="7030A0"/>
                </a:solidFill>
              </a:rPr>
              <a:t>Ef</a:t>
            </a:r>
            <a:r>
              <a:rPr lang="hu-HU" sz="2400" dirty="0" smtClean="0">
                <a:solidFill>
                  <a:srgbClr val="7030A0"/>
                </a:solidFill>
              </a:rPr>
              <a:t> 4-6, </a:t>
            </a:r>
            <a:r>
              <a:rPr lang="hu-HU" sz="2400" dirty="0" err="1" smtClean="0">
                <a:solidFill>
                  <a:srgbClr val="7030A0"/>
                </a:solidFill>
              </a:rPr>
              <a:t>Fil</a:t>
            </a:r>
            <a:r>
              <a:rPr lang="hu-HU" sz="2400" dirty="0" smtClean="0">
                <a:solidFill>
                  <a:srgbClr val="7030A0"/>
                </a:solidFill>
              </a:rPr>
              <a:t> 3-4, </a:t>
            </a:r>
            <a:r>
              <a:rPr lang="hu-HU" sz="2400" dirty="0" err="1" smtClean="0">
                <a:solidFill>
                  <a:srgbClr val="7030A0"/>
                </a:solidFill>
              </a:rPr>
              <a:t>Kol</a:t>
            </a:r>
            <a:r>
              <a:rPr lang="hu-HU" sz="2400" dirty="0" smtClean="0">
                <a:solidFill>
                  <a:srgbClr val="7030A0"/>
                </a:solidFill>
              </a:rPr>
              <a:t> 3-4, 1Thessz 4-5, további pásztori levelek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A Szentírás tanúsága szerint földi életünk után a cselekedeteink követnek minket.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„És </a:t>
            </a:r>
            <a:r>
              <a:rPr lang="hu-HU" sz="2400" dirty="0"/>
              <a:t>hallottam egy hangot az égből, amely ezt mondta: Írd meg: Boldogok a halottak, akik az Úrban halnak meg, mostantól fogva. Bizony, ezt mondja a Lélek, mert </a:t>
            </a:r>
            <a:r>
              <a:rPr lang="hu-HU" sz="2400" dirty="0" err="1"/>
              <a:t>megnyugszanak</a:t>
            </a:r>
            <a:r>
              <a:rPr lang="hu-HU" sz="2400" dirty="0"/>
              <a:t> fáradozásaiktól, mert cselekedeteik követik őket</a:t>
            </a:r>
            <a:r>
              <a:rPr lang="hu-HU" sz="2400" dirty="0" smtClean="0"/>
              <a:t>.” (Jel 14,13)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hu-HU" sz="2600" dirty="0" smtClean="0">
              <a:solidFill>
                <a:schemeClr val="accent1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chemeClr val="accent1"/>
                </a:solidFill>
              </a:rPr>
              <a:t>Minden </a:t>
            </a:r>
            <a:r>
              <a:rPr lang="hu-HU" sz="2600" dirty="0" smtClean="0">
                <a:solidFill>
                  <a:schemeClr val="accent1"/>
                </a:solidFill>
              </a:rPr>
              <a:t>döntésünk </a:t>
            </a:r>
            <a:r>
              <a:rPr lang="hu-HU" sz="2600" dirty="0" smtClean="0">
                <a:solidFill>
                  <a:schemeClr val="accent1"/>
                </a:solidFill>
              </a:rPr>
              <a:t>és cselekedetünk  meghatározza</a:t>
            </a:r>
            <a:r>
              <a:rPr lang="hu-HU" sz="2600" dirty="0" smtClean="0">
                <a:solidFill>
                  <a:schemeClr val="accent1"/>
                </a:solidFill>
              </a:rPr>
              <a:t>, hogy milyen lesz számunkra a HOLNAP!</a:t>
            </a:r>
          </a:p>
        </p:txBody>
      </p:sp>
    </p:spTree>
    <p:extLst>
      <p:ext uri="{BB962C8B-B14F-4D97-AF65-F5344CB8AC3E}">
        <p14:creationId xmlns:p14="http://schemas.microsoft.com/office/powerpoint/2010/main" val="6831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12157</TotalTime>
  <Words>1199</Words>
  <Application>Microsoft Office PowerPoint</Application>
  <PresentationFormat>Szélesvásznú</PresentationFormat>
  <Paragraphs>81</Paragraphs>
  <Slides>9</Slides>
  <Notes>6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3" baseType="lpstr">
      <vt:lpstr>Arial</vt:lpstr>
      <vt:lpstr>Calibri</vt:lpstr>
      <vt:lpstr>Gill Sans MT</vt:lpstr>
      <vt:lpstr>Gallery</vt:lpstr>
      <vt:lpstr>Úgy élni, hogy mindig lesz holnap</vt:lpstr>
      <vt:lpstr> máté evangéliuma 18. rész 1-10.  versek</vt:lpstr>
      <vt:lpstr> máté evangéliuma 18. rész 1-10.  versek</vt:lpstr>
      <vt:lpstr>Úgy élni, hogy mindig lesz holnap bevezető gondolatok</vt:lpstr>
      <vt:lpstr>Úgy élni, hogy mindig lesz holnap bevezető gondolatok</vt:lpstr>
      <vt:lpstr>A mennyek országa eljön</vt:lpstr>
      <vt:lpstr>Készülj a mennyek országára</vt:lpstr>
      <vt:lpstr>Földi élet mennyei polgárként</vt:lpstr>
      <vt:lpstr>Úgy élni, hogy mindig lesz holnap záró gondolatok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1014</cp:revision>
  <cp:lastPrinted>2022-04-14T22:32:42Z</cp:lastPrinted>
  <dcterms:created xsi:type="dcterms:W3CDTF">2020-09-26T18:34:06Z</dcterms:created>
  <dcterms:modified xsi:type="dcterms:W3CDTF">2023-01-14T20:19:52Z</dcterms:modified>
</cp:coreProperties>
</file>