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0" r:id="rId3"/>
    <p:sldId id="352" r:id="rId4"/>
    <p:sldId id="354" r:id="rId5"/>
    <p:sldId id="355" r:id="rId6"/>
    <p:sldId id="350" r:id="rId7"/>
    <p:sldId id="356" r:id="rId8"/>
    <p:sldId id="358" r:id="rId9"/>
    <p:sldId id="357" r:id="rId10"/>
    <p:sldId id="319" r:id="rId11"/>
    <p:sldId id="340" r:id="rId12"/>
    <p:sldId id="360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2022. 11. 13.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2022. 11. 13.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84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25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99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42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Veszélyes kovász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Csak a vakok nem látják a jeleket és a csodákat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Ti ne legyetek ilyenek!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„Jézus </a:t>
            </a:r>
            <a:r>
              <a:rPr lang="hu-HU" sz="2000" dirty="0">
                <a:solidFill>
                  <a:srgbClr val="0070C0"/>
                </a:solidFill>
              </a:rPr>
              <a:t>így </a:t>
            </a:r>
            <a:r>
              <a:rPr lang="hu-HU" sz="2000" dirty="0" smtClean="0">
                <a:solidFill>
                  <a:srgbClr val="0070C0"/>
                </a:solidFill>
              </a:rPr>
              <a:t>szólt </a:t>
            </a:r>
            <a:r>
              <a:rPr lang="hu-HU" sz="2000" dirty="0">
                <a:solidFill>
                  <a:srgbClr val="0070C0"/>
                </a:solidFill>
              </a:rPr>
              <a:t>hozzájuk: Vigyázzatok, és óvakodjatok a farizeusok és </a:t>
            </a:r>
            <a:r>
              <a:rPr lang="hu-HU" sz="2000" dirty="0" err="1">
                <a:solidFill>
                  <a:srgbClr val="0070C0"/>
                </a:solidFill>
              </a:rPr>
              <a:t>szadduceusok</a:t>
            </a:r>
            <a:r>
              <a:rPr lang="hu-HU" sz="2000" dirty="0">
                <a:solidFill>
                  <a:srgbClr val="0070C0"/>
                </a:solidFill>
              </a:rPr>
              <a:t> kovászától</a:t>
            </a:r>
            <a:r>
              <a:rPr lang="hu-HU" sz="2000" dirty="0" smtClean="0">
                <a:solidFill>
                  <a:srgbClr val="0070C0"/>
                </a:solidFill>
              </a:rPr>
              <a:t>!”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Mt 16,6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Mint istenfélő emberek, a tanítványok élete ne a képmutató és üres vallásgyakorlatról szóljon.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/>
              <a:t>a</a:t>
            </a:r>
            <a:r>
              <a:rPr lang="hu-HU" sz="2000" dirty="0" smtClean="0"/>
              <a:t>z alázat és az őszinteség jellemezze életüket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hitük maradjon egyszerű és gyermeki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Mint akik egyszer követendő mintává válnak, ne szakadjanak el sem az emberektől, sem pedig Istentől.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/>
              <a:t>m</a:t>
            </a:r>
            <a:r>
              <a:rPr lang="hu-HU" sz="2000" dirty="0" smtClean="0"/>
              <a:t>aradjanak empatikusak az emberek irányába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/>
              <a:t>ő</a:t>
            </a:r>
            <a:r>
              <a:rPr lang="hu-HU" sz="2000" dirty="0" smtClean="0"/>
              <a:t>rizzék meg taníthatóságukat Isten irányából</a:t>
            </a:r>
            <a:endParaRPr lang="hu-H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Mint Isten országának várományosai, ne csak a földi jólétükkel törődjenek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„Hiszen </a:t>
            </a:r>
            <a:r>
              <a:rPr lang="hu-HU" sz="2000" dirty="0"/>
              <a:t>az Isten országa nem evés és ivás, hanem igazság, békesség és a Szentlélekben való öröm; </a:t>
            </a:r>
            <a:r>
              <a:rPr lang="hu-HU" sz="2000" dirty="0" smtClean="0"/>
              <a:t>mert </a:t>
            </a:r>
            <a:r>
              <a:rPr lang="hu-HU" sz="2000" dirty="0"/>
              <a:t>aki ebben szolgál Krisztusnak, az kedves az Isten előtt, és megbízható az emberek előtt. </a:t>
            </a:r>
            <a:r>
              <a:rPr lang="hu-HU" sz="2000" dirty="0" smtClean="0"/>
              <a:t>Azokra </a:t>
            </a:r>
            <a:r>
              <a:rPr lang="hu-HU" sz="2000" dirty="0"/>
              <a:t>a dolgokra törekedjünk tehát, amelyek a békességet és egymás építését szolgálják</a:t>
            </a:r>
            <a:r>
              <a:rPr lang="hu-HU" sz="2000" dirty="0" smtClean="0"/>
              <a:t>.” (Róm 14,17-19)</a:t>
            </a:r>
            <a:endParaRPr lang="hu-H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Nehezen tanulunk és hamar felejtünk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Még mindig nem értitek? Nem emlékeztek az ötezer ember öt </a:t>
            </a:r>
            <a:r>
              <a:rPr lang="hu-HU" sz="2000" dirty="0" smtClean="0">
                <a:solidFill>
                  <a:srgbClr val="0070C0"/>
                </a:solidFill>
              </a:rPr>
              <a:t>kenyerére, és arra</a:t>
            </a:r>
            <a:r>
              <a:rPr lang="hu-HU" sz="2000" dirty="0">
                <a:solidFill>
                  <a:srgbClr val="0070C0"/>
                </a:solidFill>
              </a:rPr>
              <a:t>, hány kosárra valót szedtetek össze? </a:t>
            </a:r>
            <a:r>
              <a:rPr lang="hu-HU" sz="2000" dirty="0" smtClean="0">
                <a:solidFill>
                  <a:srgbClr val="0070C0"/>
                </a:solidFill>
              </a:rPr>
              <a:t>A </a:t>
            </a:r>
            <a:r>
              <a:rPr lang="hu-HU" sz="2000" dirty="0">
                <a:solidFill>
                  <a:srgbClr val="0070C0"/>
                </a:solidFill>
              </a:rPr>
              <a:t>négyezer ember hét kenyerére sem </a:t>
            </a:r>
            <a:r>
              <a:rPr lang="hu-HU" sz="2000" dirty="0" smtClean="0">
                <a:solidFill>
                  <a:srgbClr val="0070C0"/>
                </a:solidFill>
              </a:rPr>
              <a:t>emlékeztek…?”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>
                <a:solidFill>
                  <a:srgbClr val="0070C0"/>
                </a:solidFill>
                <a:cs typeface="Arial" panose="020B0604020202020204" pitchFamily="34" charset="0"/>
              </a:rPr>
              <a:t>Mt 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16,9-10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hu-HU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7990"/>
            <a:ext cx="6012470" cy="56017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rgbClr val="7030A0"/>
                </a:solidFill>
              </a:rPr>
              <a:t>Egy </a:t>
            </a:r>
            <a:r>
              <a:rPr lang="hu-HU" sz="2400" dirty="0" smtClean="0">
                <a:solidFill>
                  <a:srgbClr val="7030A0"/>
                </a:solidFill>
              </a:rPr>
              <a:t>pillanatra még mindig megjelenik, mennyire nehezen tanulnak a tanítványok </a:t>
            </a:r>
            <a:endParaRPr lang="hu-HU" sz="24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kicsinyhitűségüket </a:t>
            </a:r>
            <a:r>
              <a:rPr lang="hu-HU" sz="2200" dirty="0">
                <a:solidFill>
                  <a:srgbClr val="C00000"/>
                </a:solidFill>
              </a:rPr>
              <a:t>és </a:t>
            </a:r>
            <a:r>
              <a:rPr lang="hu-HU" sz="2200" dirty="0" smtClean="0">
                <a:solidFill>
                  <a:srgbClr val="C00000"/>
                </a:solidFill>
              </a:rPr>
              <a:t>értetlenségüket kéri rajtuk számon Jézus</a:t>
            </a:r>
            <a:endParaRPr lang="hu-HU" sz="22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FF0000"/>
                </a:solidFill>
              </a:rPr>
              <a:t>Észrevesszük-e magunkon a kishitűséget?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FF0000"/>
                </a:solidFill>
              </a:rPr>
              <a:t>Van-e bennünk feltétel nélküli bizalom Jézus iránt?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Még mindig nem értitek? Enyém minden hatalom mennyen és földön!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Az egész történet kiindulópontja, hogy arra kérik Jézust, igazolja magát valamilyen jel vagy csoda által.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828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Egyértelmű jel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„Ez </a:t>
            </a:r>
            <a:r>
              <a:rPr lang="hu-HU" sz="2000" dirty="0">
                <a:solidFill>
                  <a:srgbClr val="0070C0"/>
                </a:solidFill>
              </a:rPr>
              <a:t>a gonosz </a:t>
            </a:r>
            <a:r>
              <a:rPr lang="hu-HU" sz="2000" dirty="0" smtClean="0">
                <a:solidFill>
                  <a:srgbClr val="0070C0"/>
                </a:solidFill>
              </a:rPr>
              <a:t>és </a:t>
            </a:r>
            <a:r>
              <a:rPr lang="hu-HU" sz="2000" dirty="0">
                <a:solidFill>
                  <a:srgbClr val="0070C0"/>
                </a:solidFill>
              </a:rPr>
              <a:t>parázna nemzedék jelt kíván, de nem adatik neki más jel, csak Jónás próféta jele. Ezzel </a:t>
            </a:r>
            <a:r>
              <a:rPr lang="hu-HU" sz="2000" dirty="0" smtClean="0">
                <a:solidFill>
                  <a:srgbClr val="0070C0"/>
                </a:solidFill>
              </a:rPr>
              <a:t>otthagyta </a:t>
            </a:r>
            <a:r>
              <a:rPr lang="hu-HU" sz="2000" dirty="0">
                <a:solidFill>
                  <a:srgbClr val="0070C0"/>
                </a:solidFill>
              </a:rPr>
              <a:t>őket, és elment</a:t>
            </a:r>
            <a:r>
              <a:rPr lang="hu-HU" sz="2000" dirty="0" smtClean="0">
                <a:solidFill>
                  <a:srgbClr val="0070C0"/>
                </a:solidFill>
              </a:rPr>
              <a:t>.”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>
                <a:solidFill>
                  <a:srgbClr val="0070C0"/>
                </a:solidFill>
                <a:cs typeface="Arial" panose="020B0604020202020204" pitchFamily="34" charset="0"/>
              </a:rPr>
              <a:t>Mt </a:t>
            </a: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16,4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hu-HU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7990"/>
            <a:ext cx="6012470" cy="56017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Jónás próféta jele</a:t>
            </a:r>
            <a:endParaRPr lang="hu-HU" sz="24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C00000"/>
                </a:solidFill>
              </a:rPr>
              <a:t>h</a:t>
            </a:r>
            <a:r>
              <a:rPr lang="hu-HU" sz="2200" dirty="0" smtClean="0">
                <a:solidFill>
                  <a:srgbClr val="C00000"/>
                </a:solidFill>
              </a:rPr>
              <a:t>árom nap a hal gyomrában = három nap a halál torkában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„Lesüllyedtem </a:t>
            </a:r>
            <a:r>
              <a:rPr lang="hu-HU" dirty="0"/>
              <a:t>a hegyek alapjáig, örökre bezárult mögöttem a föld, de te kiemelted életemet a sírból, ó, </a:t>
            </a:r>
            <a:r>
              <a:rPr lang="hu-HU" dirty="0" err="1"/>
              <a:t>URam</a:t>
            </a:r>
            <a:r>
              <a:rPr lang="hu-HU" dirty="0"/>
              <a:t>, Istenem! </a:t>
            </a:r>
            <a:r>
              <a:rPr lang="hu-HU" dirty="0" smtClean="0"/>
              <a:t>Amikor </a:t>
            </a:r>
            <a:r>
              <a:rPr lang="hu-HU" dirty="0"/>
              <a:t>elcsüggedt a lelkem, az </a:t>
            </a:r>
            <a:r>
              <a:rPr lang="hu-HU" dirty="0" err="1"/>
              <a:t>ÚRra</a:t>
            </a:r>
            <a:r>
              <a:rPr lang="hu-HU" dirty="0"/>
              <a:t> gondoltam, és imádságom eljutott hozzád, szent </a:t>
            </a:r>
            <a:r>
              <a:rPr lang="hu-HU" dirty="0" smtClean="0"/>
              <a:t>templomodba.” (Jón 2,7-8)</a:t>
            </a:r>
            <a:endParaRPr lang="hu-HU" sz="22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Jézus feltámadása igazolja mindazt, amit valaha mondott, tett, tanított.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 smtClean="0"/>
              <a:t>Jézus nem áll le vitatkozni, mert tudja, aki nem akar tanulni, aki nem nyitott az Úr szavára, az úgyis igazolva látja magát.</a:t>
            </a:r>
            <a:endParaRPr lang="hu-H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0070C0"/>
                </a:solidFill>
              </a:rPr>
              <a:t>Mennyire vagyok formálható?</a:t>
            </a:r>
          </a:p>
        </p:txBody>
      </p:sp>
    </p:spTree>
    <p:extLst>
      <p:ext uri="{BB962C8B-B14F-4D97-AF65-F5344CB8AC3E}">
        <p14:creationId xmlns:p14="http://schemas.microsoft.com/office/powerpoint/2010/main" val="10647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223" y="804889"/>
            <a:ext cx="9953897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Veszélyes kovász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9217" y="1864194"/>
            <a:ext cx="9605635" cy="43461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err="1" smtClean="0">
                <a:solidFill>
                  <a:srgbClr val="7030A0"/>
                </a:solidFill>
              </a:rPr>
              <a:t>Mindannyiunkat</a:t>
            </a:r>
            <a:r>
              <a:rPr lang="hu-HU" sz="2400" dirty="0" smtClean="0">
                <a:solidFill>
                  <a:srgbClr val="7030A0"/>
                </a:solidFill>
              </a:rPr>
              <a:t> megkísérthet a farizeusi lelkület, amelyet jól lehet álcázni kegyes szokásokkal és vallásos megnyilvánulásokkal.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7030A0"/>
                </a:solidFill>
              </a:rPr>
              <a:t>Ö</a:t>
            </a:r>
            <a:r>
              <a:rPr lang="hu-HU" sz="2200" dirty="0" smtClean="0">
                <a:solidFill>
                  <a:srgbClr val="7030A0"/>
                </a:solidFill>
              </a:rPr>
              <a:t>nelégültség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7030A0"/>
                </a:solidFill>
              </a:rPr>
              <a:t>É</a:t>
            </a:r>
            <a:r>
              <a:rPr lang="hu-HU" sz="2200" dirty="0" smtClean="0">
                <a:solidFill>
                  <a:srgbClr val="7030A0"/>
                </a:solidFill>
              </a:rPr>
              <a:t>rzéketlenség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Képmutatás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Ítélkezés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7030A0"/>
                </a:solidFill>
              </a:rPr>
              <a:t>B</a:t>
            </a:r>
            <a:r>
              <a:rPr lang="hu-HU" sz="2200" dirty="0" smtClean="0">
                <a:solidFill>
                  <a:srgbClr val="7030A0"/>
                </a:solidFill>
              </a:rPr>
              <a:t>efolyás érvényesítése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Jézus életének példájával nem akart szembe menni senkivel, egyszerűen csak meg akar tanítani minket arra, hogyan éljük az életünket. </a:t>
            </a:r>
          </a:p>
        </p:txBody>
      </p:sp>
    </p:spTree>
    <p:extLst>
      <p:ext uri="{BB962C8B-B14F-4D97-AF65-F5344CB8AC3E}">
        <p14:creationId xmlns:p14="http://schemas.microsoft.com/office/powerpoint/2010/main" val="37211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16. rész 1-12.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869457"/>
            <a:ext cx="119875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A farizeusok és a </a:t>
            </a:r>
            <a:r>
              <a:rPr lang="hu-HU" sz="2400" dirty="0" err="1"/>
              <a:t>szadduceusok</a:t>
            </a:r>
            <a:r>
              <a:rPr lang="hu-HU" sz="2400" dirty="0"/>
              <a:t> odamentek, hogy </a:t>
            </a:r>
            <a:r>
              <a:rPr lang="hu-HU" sz="2400" dirty="0" err="1"/>
              <a:t>kísértsék</a:t>
            </a:r>
            <a:r>
              <a:rPr lang="hu-HU" sz="2400" dirty="0"/>
              <a:t> őt, és kérték, hogy mutasson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mennyei </a:t>
            </a:r>
            <a:r>
              <a:rPr lang="hu-HU" sz="2400" dirty="0"/>
              <a:t>jelt nekik. </a:t>
            </a:r>
            <a:r>
              <a:rPr lang="hu-HU" sz="2400" baseline="30000" dirty="0"/>
              <a:t>2</a:t>
            </a:r>
            <a:r>
              <a:rPr lang="hu-HU" sz="2400" dirty="0"/>
              <a:t>Ő azonban így válaszolt nekik: Napnyugtakor azt mondjátok, hogy szép idő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lesz</a:t>
            </a:r>
            <a:r>
              <a:rPr lang="hu-HU" sz="2400" dirty="0"/>
              <a:t>, mert vörös az ég. </a:t>
            </a:r>
            <a:r>
              <a:rPr lang="hu-HU" sz="2400" baseline="30000" dirty="0"/>
              <a:t>3</a:t>
            </a:r>
            <a:r>
              <a:rPr lang="hu-HU" sz="2400" dirty="0"/>
              <a:t>Reggel pedig, hogy ma zivatar lesz, mert vörös és borús az ég.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Képmutatók</a:t>
            </a:r>
            <a:r>
              <a:rPr lang="hu-HU" sz="2400" dirty="0"/>
              <a:t>! Az ég színét meg tudjátok ítélni, az idők jeleit pedig nem tudjátok? </a:t>
            </a:r>
            <a:r>
              <a:rPr lang="hu-HU" sz="2400" baseline="30000" dirty="0">
                <a:solidFill>
                  <a:srgbClr val="0070C0"/>
                </a:solidFill>
              </a:rPr>
              <a:t>4</a:t>
            </a:r>
            <a:r>
              <a:rPr lang="hu-HU" sz="2400" dirty="0">
                <a:solidFill>
                  <a:srgbClr val="0070C0"/>
                </a:solidFill>
              </a:rPr>
              <a:t>Ez a gonosz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és </a:t>
            </a:r>
            <a:r>
              <a:rPr lang="hu-HU" sz="2400" dirty="0">
                <a:solidFill>
                  <a:srgbClr val="0070C0"/>
                </a:solidFill>
              </a:rPr>
              <a:t>parázna nemzedék jelt kíván, de nem adatik neki más jel, csak Jónás próféta jele. Ezzel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otthagyta </a:t>
            </a:r>
            <a:r>
              <a:rPr lang="hu-HU" sz="2400" dirty="0">
                <a:solidFill>
                  <a:srgbClr val="0070C0"/>
                </a:solidFill>
              </a:rPr>
              <a:t>őket, és elment.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16. rész 1-12.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315459"/>
            <a:ext cx="1207843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5</a:t>
            </a:r>
            <a:r>
              <a:rPr lang="hu-HU" sz="2400" dirty="0"/>
              <a:t>Amikor a tanítványok átmentek a túlsó partra, elfelejtettek kenyeret vinni magukkal. </a:t>
            </a:r>
            <a:r>
              <a:rPr lang="hu-HU" sz="2400" baseline="30000" dirty="0">
                <a:solidFill>
                  <a:srgbClr val="0070C0"/>
                </a:solidFill>
              </a:rPr>
              <a:t>6</a:t>
            </a:r>
            <a:r>
              <a:rPr lang="hu-HU" sz="2400" dirty="0">
                <a:solidFill>
                  <a:srgbClr val="0070C0"/>
                </a:solidFill>
              </a:rPr>
              <a:t>Jézus így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szólt </a:t>
            </a:r>
            <a:r>
              <a:rPr lang="hu-HU" sz="2400" dirty="0">
                <a:solidFill>
                  <a:srgbClr val="0070C0"/>
                </a:solidFill>
              </a:rPr>
              <a:t>hozzájuk: Vigyázzatok, és óvakodjatok a farizeusok és </a:t>
            </a:r>
            <a:r>
              <a:rPr lang="hu-HU" sz="2400" dirty="0" err="1">
                <a:solidFill>
                  <a:srgbClr val="0070C0"/>
                </a:solidFill>
              </a:rPr>
              <a:t>szadduceusok</a:t>
            </a:r>
            <a:r>
              <a:rPr lang="hu-HU" sz="2400" dirty="0">
                <a:solidFill>
                  <a:srgbClr val="0070C0"/>
                </a:solidFill>
              </a:rPr>
              <a:t> kovászától! </a:t>
            </a:r>
            <a:r>
              <a:rPr lang="hu-HU" sz="2400" baseline="30000" dirty="0"/>
              <a:t>7</a:t>
            </a:r>
            <a:r>
              <a:rPr lang="hu-HU" sz="2400" dirty="0"/>
              <a:t>Ők pedig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így </a:t>
            </a:r>
            <a:r>
              <a:rPr lang="hu-HU" sz="2400" dirty="0"/>
              <a:t>gondolkodtak magukban: Nem is hoztunk kenyeret! </a:t>
            </a:r>
            <a:r>
              <a:rPr lang="hu-HU" sz="2400" baseline="30000" dirty="0"/>
              <a:t>8</a:t>
            </a:r>
            <a:r>
              <a:rPr lang="hu-HU" sz="2400" dirty="0"/>
              <a:t>Tudva ezt Jézus, így szólt hozzájuk: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Miért </a:t>
            </a:r>
            <a:r>
              <a:rPr lang="hu-HU" sz="2400" dirty="0">
                <a:solidFill>
                  <a:srgbClr val="0070C0"/>
                </a:solidFill>
              </a:rPr>
              <a:t>gondolkodtok magatokban azon, ti kicsinyhitűek, hogy nincs kenyeretek? </a:t>
            </a:r>
            <a:r>
              <a:rPr lang="hu-HU" sz="2400" baseline="30000" dirty="0">
                <a:solidFill>
                  <a:srgbClr val="0070C0"/>
                </a:solidFill>
              </a:rPr>
              <a:t>9</a:t>
            </a:r>
            <a:r>
              <a:rPr lang="hu-HU" sz="2400" dirty="0">
                <a:solidFill>
                  <a:srgbClr val="0070C0"/>
                </a:solidFill>
              </a:rPr>
              <a:t>Még mindig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nem </a:t>
            </a:r>
            <a:r>
              <a:rPr lang="hu-HU" sz="2400" dirty="0">
                <a:solidFill>
                  <a:srgbClr val="0070C0"/>
                </a:solidFill>
              </a:rPr>
              <a:t>értitek? Nem emlékeztek az ötezer ember öt kenyerére, és arra, hány kosárra valót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szedtetek </a:t>
            </a:r>
            <a:r>
              <a:rPr lang="hu-HU" sz="2400" dirty="0">
                <a:solidFill>
                  <a:srgbClr val="0070C0"/>
                </a:solidFill>
              </a:rPr>
              <a:t>össze? </a:t>
            </a:r>
            <a:r>
              <a:rPr lang="hu-HU" sz="2400" baseline="30000" dirty="0">
                <a:solidFill>
                  <a:srgbClr val="0070C0"/>
                </a:solidFill>
              </a:rPr>
              <a:t>10</a:t>
            </a:r>
            <a:r>
              <a:rPr lang="hu-HU" sz="2400" dirty="0">
                <a:solidFill>
                  <a:srgbClr val="0070C0"/>
                </a:solidFill>
              </a:rPr>
              <a:t>A négyezer ember hét kenyerére sem emlékeztek, és arra sem, hány kosár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maradékot </a:t>
            </a:r>
            <a:r>
              <a:rPr lang="hu-HU" sz="2400" dirty="0">
                <a:solidFill>
                  <a:srgbClr val="0070C0"/>
                </a:solidFill>
              </a:rPr>
              <a:t>szedtetek össze?</a:t>
            </a:r>
            <a:r>
              <a:rPr lang="hu-HU" sz="2400" dirty="0"/>
              <a:t> </a:t>
            </a:r>
            <a:r>
              <a:rPr lang="hu-HU" sz="2400" baseline="30000" dirty="0"/>
              <a:t>11</a:t>
            </a:r>
            <a:r>
              <a:rPr lang="hu-HU" sz="2400" dirty="0"/>
              <a:t>Miért nem értitek meg, hogy én nem kenyérről beszéltem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nektek</a:t>
            </a:r>
            <a:r>
              <a:rPr lang="hu-HU" sz="2400" dirty="0"/>
              <a:t>? Óvakodjatok a farizeusok és </a:t>
            </a:r>
            <a:r>
              <a:rPr lang="hu-HU" sz="2400" dirty="0" err="1"/>
              <a:t>szadduceusok</a:t>
            </a:r>
            <a:r>
              <a:rPr lang="hu-HU" sz="2400" dirty="0"/>
              <a:t> kovászától! </a:t>
            </a:r>
            <a:r>
              <a:rPr lang="hu-HU" sz="2400" baseline="30000" dirty="0"/>
              <a:t>12</a:t>
            </a:r>
            <a:r>
              <a:rPr lang="hu-HU" sz="2400" dirty="0"/>
              <a:t>Ekkor megértették: nem azt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mondta</a:t>
            </a:r>
            <a:r>
              <a:rPr lang="hu-HU" sz="2400" dirty="0"/>
              <a:t>, hogy a kenyér kovászától óvakodjanak, hanem a farizeusok és </a:t>
            </a:r>
            <a:r>
              <a:rPr lang="hu-HU" sz="2400" dirty="0" err="1"/>
              <a:t>szadduceusok</a:t>
            </a:r>
            <a:r>
              <a:rPr lang="hu-HU" sz="2400" dirty="0"/>
              <a:t> tanításától</a:t>
            </a:r>
            <a:r>
              <a:rPr lang="hu-HU" sz="2400" dirty="0" smtClean="0"/>
              <a:t>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Veszélyes kovász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4013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Farizeusok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Zsidó nacionalisták, akik két dolgot sürgettek igazán: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u-HU" sz="2200" dirty="0" smtClean="0"/>
              <a:t>Forradalmi változást az országban, Izrael teljes elhatárolódását a pogány gondolkodástól és életviteltől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u-HU" sz="2200" dirty="0" smtClean="0"/>
              <a:t>Az Istenhez hűséges emberek részéről radikális engedelmességet a Tórához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Számukra az elkülönülés és az engedelmesség ugyanannak az igazságnak a két oldala. A Tóra azért volt annyira fontos számukra, mert az egyedülállóvá tette a zsidó népet.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Hittek az isteni gondviselésben, a végső igazságszolgáltatásban, a túlvilágban, a feltámadásban, az érdemek szerinti ítéletben és jutalmazásban, az örök „börtönben” és örök dicsőségben.</a:t>
            </a:r>
          </a:p>
        </p:txBody>
      </p:sp>
    </p:spTree>
    <p:extLst>
      <p:ext uri="{BB962C8B-B14F-4D97-AF65-F5344CB8AC3E}">
        <p14:creationId xmlns:p14="http://schemas.microsoft.com/office/powerpoint/2010/main" val="24146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Veszélyes kovász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4013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Egyszerre vallották Isten szuverenitását és az ember szabad akaratát. De az ember könnyen összetéveszti a jót a rosszal, ezért az élet minden területére nézve kidolgozott aprólékos szabályok követését tartották helyesnek.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Jézus korára mindez eltorzult; </a:t>
            </a:r>
            <a:r>
              <a:rPr lang="hu-HU" sz="2200" dirty="0" err="1" smtClean="0">
                <a:solidFill>
                  <a:srgbClr val="C00000"/>
                </a:solidFill>
              </a:rPr>
              <a:t>törvényeskedő</a:t>
            </a:r>
            <a:r>
              <a:rPr lang="hu-HU" sz="2200" dirty="0" smtClean="0">
                <a:solidFill>
                  <a:srgbClr val="C00000"/>
                </a:solidFill>
              </a:rPr>
              <a:t> és önelégült vallási vezetőkké váltak. Jézus gyakran mutatott rá: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hitelveik és életgyakorlatuk ellentmondásosságára,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a törvény eredeti értelmének meghamisítására,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az emberek iránti érzéketlenségükre és látszatkegyességükre,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vallásos mezbe öltöztetett haszonlesésükre,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nagyravágyásukra és erőszakosságukra,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a lelki vezetésre való alkalmatlanságukra.</a:t>
            </a:r>
          </a:p>
        </p:txBody>
      </p:sp>
    </p:spTree>
    <p:extLst>
      <p:ext uri="{BB962C8B-B14F-4D97-AF65-F5344CB8AC3E}">
        <p14:creationId xmlns:p14="http://schemas.microsoft.com/office/powerpoint/2010/main" val="3721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Veszélyes kovász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4013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err="1" smtClean="0">
                <a:solidFill>
                  <a:srgbClr val="7030A0"/>
                </a:solidFill>
              </a:rPr>
              <a:t>Szadduceusok</a:t>
            </a:r>
            <a:endParaRPr lang="hu-HU" sz="2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törvény hivatalos tanítói és a zsidó vallás elismert képviselői. A papi arisztokrácia tagjai, illetve a befolyásos tehetős családok és politikusok tagjai alkották. Közülük választották a főpapot is.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u-HU" sz="2200" dirty="0" smtClean="0"/>
              <a:t>Fontos volt számukra a hagyományok szigorú őrzése.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hu-HU" sz="2200" dirty="0" smtClean="0"/>
              <a:t>De emellett együttműködtek a regnáló hatalommal, így minden okuk megvolt arra, hogy fenntartsák a kialakult politikai helyzetet.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Hiányzott belőlük a változásra való vágyakozás, ami a legtöbb zsidóban megvolt.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Elutasították az angyalok és a démonok létének hitét, nem hittek a lélekben, elutasították a feltámadás gondolatát, nem hittek az eljövendő Isten országában.</a:t>
            </a:r>
          </a:p>
        </p:txBody>
      </p:sp>
    </p:spTree>
    <p:extLst>
      <p:ext uri="{BB962C8B-B14F-4D97-AF65-F5344CB8AC3E}">
        <p14:creationId xmlns:p14="http://schemas.microsoft.com/office/powerpoint/2010/main" val="16811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Veszélyes kovász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4013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err="1" smtClean="0">
                <a:solidFill>
                  <a:srgbClr val="7030A0"/>
                </a:solidFill>
              </a:rPr>
              <a:t>Josephus</a:t>
            </a:r>
            <a:r>
              <a:rPr lang="hu-HU" sz="2400" dirty="0" smtClean="0">
                <a:solidFill>
                  <a:srgbClr val="7030A0"/>
                </a:solidFill>
              </a:rPr>
              <a:t> </a:t>
            </a:r>
            <a:r>
              <a:rPr lang="hu-HU" sz="2400" dirty="0" err="1" smtClean="0">
                <a:solidFill>
                  <a:srgbClr val="7030A0"/>
                </a:solidFill>
              </a:rPr>
              <a:t>Flavius</a:t>
            </a:r>
            <a:r>
              <a:rPr lang="hu-HU" sz="2400" dirty="0" smtClean="0">
                <a:solidFill>
                  <a:srgbClr val="7030A0"/>
                </a:solidFill>
              </a:rPr>
              <a:t> zsidó történetíró többek között ezt írta róluk: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/>
              <a:t>k</a:t>
            </a:r>
            <a:r>
              <a:rPr lang="hu-HU" sz="2200" dirty="0" smtClean="0"/>
              <a:t>emények és gőgösek másokkal,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err="1" smtClean="0"/>
              <a:t>elnézőek</a:t>
            </a:r>
            <a:r>
              <a:rPr lang="hu-HU" sz="2200" dirty="0" smtClean="0"/>
              <a:t> magukkal,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földi sorsukkal elégedettek.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Szerették és kifejezetten keresték a társadalomban betöltött befolyásos pozíciókat, és mindent megtettek azok megtartásáért.  </a:t>
            </a:r>
          </a:p>
        </p:txBody>
      </p:sp>
    </p:spTree>
    <p:extLst>
      <p:ext uri="{BB962C8B-B14F-4D97-AF65-F5344CB8AC3E}">
        <p14:creationId xmlns:p14="http://schemas.microsoft.com/office/powerpoint/2010/main" val="33362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9" y="0"/>
            <a:ext cx="9134763" cy="68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11159</TotalTime>
  <Words>688</Words>
  <Application>Microsoft Office PowerPoint</Application>
  <PresentationFormat>Szélesvásznú</PresentationFormat>
  <Paragraphs>102</Paragraphs>
  <Slides>13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Veszélyes kovász</vt:lpstr>
      <vt:lpstr> máté evangéliuma 16. rész 1-12.  versek</vt:lpstr>
      <vt:lpstr> máté evangéliuma 16. rész 1-12.  versek</vt:lpstr>
      <vt:lpstr>Veszélyes kovász bevezető gondolatok</vt:lpstr>
      <vt:lpstr>Veszélyes kovász bevezető gondolatok</vt:lpstr>
      <vt:lpstr>PowerPoint-bemutató</vt:lpstr>
      <vt:lpstr>Veszélyes kovász bevezető gondolatok</vt:lpstr>
      <vt:lpstr>Veszélyes kovász bevezető gondolatok</vt:lpstr>
      <vt:lpstr>PowerPoint-bemutató</vt:lpstr>
      <vt:lpstr>Ti ne legyetek ilyenek!</vt:lpstr>
      <vt:lpstr>Nehezen tanulunk és hamar felejtünk</vt:lpstr>
      <vt:lpstr>Egyértelmű jel</vt:lpstr>
      <vt:lpstr>Veszélyes kovász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Hp</cp:lastModifiedBy>
  <cp:revision>921</cp:revision>
  <cp:lastPrinted>2022-04-14T22:32:42Z</cp:lastPrinted>
  <dcterms:created xsi:type="dcterms:W3CDTF">2020-09-26T18:34:06Z</dcterms:created>
  <dcterms:modified xsi:type="dcterms:W3CDTF">2022-11-13T06:07:29Z</dcterms:modified>
</cp:coreProperties>
</file>