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56" r:id="rId2"/>
    <p:sldId id="330" r:id="rId3"/>
    <p:sldId id="358" r:id="rId4"/>
    <p:sldId id="359" r:id="rId5"/>
    <p:sldId id="319" r:id="rId6"/>
    <p:sldId id="355" r:id="rId7"/>
    <p:sldId id="361" r:id="rId8"/>
    <p:sldId id="362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  <p:ext uri="{2D200454-40CA-4A62-9FC3-DE9A4176ACB9}">
      <p15:notes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Közepesen sötét stílus 2 – 1. jelölőszín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7450" autoAdjust="0"/>
    <p:restoredTop sz="94660"/>
  </p:normalViewPr>
  <p:slideViewPr>
    <p:cSldViewPr snapToGrid="0">
      <p:cViewPr varScale="1">
        <p:scale>
          <a:sx n="65" d="100"/>
          <a:sy n="65" d="100"/>
        </p:scale>
        <p:origin x="-60" y="-14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1232"/>
    </p:cViewPr>
  </p:sorterViewPr>
  <p:notesViewPr>
    <p:cSldViewPr snapToGrid="0">
      <p:cViewPr varScale="1">
        <p:scale>
          <a:sx n="51" d="100"/>
          <a:sy n="51" d="100"/>
        </p:scale>
        <p:origin x="2692" y="28"/>
      </p:cViewPr>
      <p:guideLst/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6F0AA7C-D6D9-47A1-957F-AE1FD420E583}" type="datetimeFigureOut">
              <a:rPr lang="hu-HU" smtClean="0"/>
              <a:pPr/>
              <a:t>2025. 11. 16.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9717454-6CD4-40EA-AA78-DFF3366CDF53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xmlns="" val="383928100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FD5E56D-A941-4D5E-A5DE-0EF8E59BEA46}" type="datetimeFigureOut">
              <a:rPr lang="hu-HU" smtClean="0"/>
              <a:pPr/>
              <a:t>2025. 11. 16.</a:t>
            </a:fld>
            <a:endParaRPr lang="hu-HU"/>
          </a:p>
        </p:txBody>
      </p:sp>
      <p:sp>
        <p:nvSpPr>
          <p:cNvPr id="4" name="Diakép hely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u-HU"/>
          </a:p>
        </p:txBody>
      </p:sp>
      <p:sp>
        <p:nvSpPr>
          <p:cNvPr id="5" name="Jegyzetek hely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D56AB7-9312-4745-8F1D-B298FA6D9821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xmlns="" val="33669574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D56AB7-9312-4745-8F1D-B298FA6D9821}" type="slidenum">
              <a:rPr lang="hu-HU" smtClean="0"/>
              <a:pPr/>
              <a:t>1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xmlns="" val="166068320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D56AB7-9312-4745-8F1D-B298FA6D9821}" type="slidenum">
              <a:rPr lang="hu-HU" smtClean="0"/>
              <a:pPr/>
              <a:t>2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xmlns="" val="87884201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D56AB7-9312-4745-8F1D-B298FA6D9821}" type="slidenum">
              <a:rPr lang="hu-HU" smtClean="0"/>
              <a:pPr/>
              <a:t>3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xmlns="" val="187226328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D56AB7-9312-4745-8F1D-B298FA6D9821}" type="slidenum">
              <a:rPr lang="hu-HU" smtClean="0"/>
              <a:pPr/>
              <a:t>5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xmlns="" val="101776074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D56AB7-9312-4745-8F1D-B298FA6D9821}" type="slidenum">
              <a:rPr lang="hu-HU" smtClean="0"/>
              <a:pPr/>
              <a:t>6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xmlns="" val="254182521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D56AB7-9312-4745-8F1D-B298FA6D9821}" type="slidenum">
              <a:rPr lang="hu-HU" smtClean="0"/>
              <a:pPr/>
              <a:t>7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xmlns="" val="41006988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u-HU"/>
              <a:t>Kattintson ide az alcím mintájának szerkesztéséhez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pPr/>
              <a:t>11/16/2025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pPr/>
              <a:t>11/16/2025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pPr/>
              <a:t>11/16/2025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pPr/>
              <a:t>11/16/2025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pPr/>
              <a:t>11/16/2025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pPr/>
              <a:t>11/16/2025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pPr/>
              <a:t>11/16/2025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pPr/>
              <a:t>11/16/2025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pPr/>
              <a:t>11/16/2025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pPr/>
              <a:t>11/16/2025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u-HU"/>
              <a:t>Kép beszúrásához kattintson az ikonra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48A87A34-81AB-432B-8DAE-1953F412C126}" type="datetimeFigureOut">
              <a:rPr lang="en-US" dirty="0"/>
              <a:pPr/>
              <a:t>11/16/2025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11/16/2025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hu-HU" sz="3600" dirty="0" smtClean="0"/>
              <a:t>Egyedül jézus</a:t>
            </a:r>
            <a:endParaRPr lang="hu-HU" sz="3600" dirty="0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hu-HU" sz="2800" dirty="0" smtClean="0">
                <a:solidFill>
                  <a:srgbClr val="C00000"/>
                </a:solidFill>
              </a:rPr>
              <a:t>Ki a fontosabb?</a:t>
            </a:r>
            <a:endParaRPr lang="hu-HU" sz="28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9353173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/>
            </a:r>
            <a:br>
              <a:rPr lang="hu-HU" dirty="0"/>
            </a:br>
            <a:r>
              <a:rPr lang="hu-HU" sz="2800" dirty="0" smtClean="0">
                <a:solidFill>
                  <a:srgbClr val="C00000"/>
                </a:solidFill>
              </a:rPr>
              <a:t>János evangéliuma </a:t>
            </a:r>
            <a:r>
              <a:rPr lang="hu-HU" sz="2800" dirty="0">
                <a:solidFill>
                  <a:srgbClr val="C00000"/>
                </a:solidFill>
              </a:rPr>
              <a:t>3</a:t>
            </a:r>
            <a:r>
              <a:rPr lang="hu-HU" sz="2800" dirty="0" smtClean="0">
                <a:solidFill>
                  <a:srgbClr val="C00000"/>
                </a:solidFill>
              </a:rPr>
              <a:t>. rész 22-36.  versek</a:t>
            </a:r>
            <a:endParaRPr lang="hu-HU" sz="2800" dirty="0">
              <a:solidFill>
                <a:srgbClr val="C00000"/>
              </a:solidFill>
            </a:endParaRPr>
          </a:p>
        </p:txBody>
      </p:sp>
      <p:sp>
        <p:nvSpPr>
          <p:cNvPr id="5" name="Rectangle 2"/>
          <p:cNvSpPr>
            <a:spLocks noGrp="1" noChangeArrowheads="1"/>
          </p:cNvSpPr>
          <p:nvPr>
            <p:ph idx="1"/>
          </p:nvPr>
        </p:nvSpPr>
        <p:spPr bwMode="auto">
          <a:xfrm>
            <a:off x="153295" y="2130802"/>
            <a:ext cx="11907940" cy="37856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400" baseline="30000" dirty="0"/>
              <a:t>22</a:t>
            </a:r>
            <a:r>
              <a:rPr lang="hu-HU" sz="2400" dirty="0"/>
              <a:t>Jézus ezután elment tanítványaival együtt Júdea földjére, ott tartózkodott velük, és keresztelt</a:t>
            </a:r>
            <a:r>
              <a:rPr lang="hu-HU" sz="2400" dirty="0" smtClean="0"/>
              <a:t>.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400" baseline="30000" dirty="0" smtClean="0"/>
              <a:t>23</a:t>
            </a:r>
            <a:r>
              <a:rPr lang="hu-HU" sz="2400" dirty="0" smtClean="0"/>
              <a:t>János </a:t>
            </a:r>
            <a:r>
              <a:rPr lang="hu-HU" sz="2400" dirty="0"/>
              <a:t>is keresztelt </a:t>
            </a:r>
            <a:r>
              <a:rPr lang="hu-HU" sz="2400" dirty="0" err="1"/>
              <a:t>Ainónban</a:t>
            </a:r>
            <a:r>
              <a:rPr lang="hu-HU" sz="2400" dirty="0"/>
              <a:t>, Szálim közelében, mert ott sok víz volt, és az emberek </a:t>
            </a:r>
            <a:endParaRPr lang="hu-HU" sz="2400" dirty="0" smtClean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400" dirty="0" smtClean="0"/>
              <a:t>odamentek </a:t>
            </a:r>
            <a:r>
              <a:rPr lang="hu-HU" sz="2400" dirty="0"/>
              <a:t>és megkeresztelkedtek.</a:t>
            </a:r>
            <a:r>
              <a:rPr lang="hu-HU" sz="2400" baseline="30000" dirty="0"/>
              <a:t>24</a:t>
            </a:r>
            <a:r>
              <a:rPr lang="hu-HU" sz="2400" dirty="0"/>
              <a:t>János ugyanis még nem volt börtönbe vetve.</a:t>
            </a:r>
            <a:r>
              <a:rPr lang="hu-HU" sz="2400" baseline="30000" dirty="0"/>
              <a:t>25</a:t>
            </a:r>
            <a:r>
              <a:rPr lang="hu-HU" sz="2400" dirty="0"/>
              <a:t>János </a:t>
            </a:r>
            <a:endParaRPr lang="hu-HU" sz="2400" dirty="0" smtClean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400" dirty="0" smtClean="0"/>
              <a:t>tanítványai </a:t>
            </a:r>
            <a:r>
              <a:rPr lang="hu-HU" sz="2400" dirty="0"/>
              <a:t>vitába szálltak a zsidókkal a megtisztulásról.</a:t>
            </a:r>
            <a:r>
              <a:rPr lang="hu-HU" sz="2400" baseline="30000" dirty="0"/>
              <a:t>26</a:t>
            </a:r>
            <a:r>
              <a:rPr lang="hu-HU" sz="2400" dirty="0"/>
              <a:t>Odamentek Jánoshoz, és ezt </a:t>
            </a:r>
            <a:r>
              <a:rPr lang="hu-HU" sz="2400" dirty="0" smtClean="0"/>
              <a:t>mondták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400" dirty="0" smtClean="0"/>
              <a:t>neki</a:t>
            </a:r>
            <a:r>
              <a:rPr lang="hu-HU" sz="2400" dirty="0"/>
              <a:t>: Mester, aki veled volt a Jordánon túl, akiről te bizonyságot tettél, íme, az keresztel, és </a:t>
            </a:r>
            <a:endParaRPr lang="hu-HU" sz="2400" dirty="0" smtClean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400" dirty="0" smtClean="0"/>
              <a:t>mindenki </a:t>
            </a:r>
            <a:r>
              <a:rPr lang="hu-HU" sz="2400" dirty="0" err="1"/>
              <a:t>őhozzá</a:t>
            </a:r>
            <a:r>
              <a:rPr lang="hu-HU" sz="2400" dirty="0"/>
              <a:t> megy.</a:t>
            </a:r>
            <a:r>
              <a:rPr lang="hu-HU" sz="2400" baseline="30000" dirty="0"/>
              <a:t>27</a:t>
            </a:r>
            <a:r>
              <a:rPr lang="hu-HU" sz="2400" dirty="0"/>
              <a:t>János így válaszolt: Semmit sem kaphat az ember, ha nem a </a:t>
            </a:r>
            <a:r>
              <a:rPr lang="hu-HU" sz="2400" dirty="0" smtClean="0"/>
              <a:t>mennyből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400" dirty="0" smtClean="0"/>
              <a:t>adatott </a:t>
            </a:r>
            <a:r>
              <a:rPr lang="hu-HU" sz="2400" dirty="0"/>
              <a:t>meg </a:t>
            </a:r>
            <a:r>
              <a:rPr lang="hu-HU" sz="2400" dirty="0" smtClean="0"/>
              <a:t>neki. </a:t>
            </a:r>
            <a:r>
              <a:rPr lang="hu-HU" sz="2400" baseline="30000" dirty="0" smtClean="0"/>
              <a:t>28</a:t>
            </a:r>
            <a:r>
              <a:rPr lang="hu-HU" sz="2400" dirty="0" smtClean="0"/>
              <a:t>Ti </a:t>
            </a:r>
            <a:r>
              <a:rPr lang="hu-HU" sz="2400" dirty="0"/>
              <a:t>magatok tanúskodhattok arról, hogy megmondtam: Nem én vagyok a </a:t>
            </a:r>
            <a:endParaRPr lang="hu-HU" sz="2400" dirty="0" smtClean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400" dirty="0" smtClean="0"/>
              <a:t>Krisztus</a:t>
            </a:r>
            <a:r>
              <a:rPr lang="hu-HU" sz="2400" dirty="0"/>
              <a:t>, hanem előtte küldettem el.</a:t>
            </a:r>
            <a:r>
              <a:rPr lang="hu-HU" sz="2400" baseline="30000" dirty="0">
                <a:solidFill>
                  <a:srgbClr val="0070C0"/>
                </a:solidFill>
              </a:rPr>
              <a:t>29</a:t>
            </a:r>
            <a:r>
              <a:rPr lang="hu-HU" sz="2400" dirty="0">
                <a:solidFill>
                  <a:srgbClr val="0070C0"/>
                </a:solidFill>
              </a:rPr>
              <a:t>Akié a menyasszony, az a vőlegény, a vőlegény barátja </a:t>
            </a:r>
            <a:endParaRPr lang="hu-HU" sz="2400" dirty="0" smtClean="0">
              <a:solidFill>
                <a:srgbClr val="0070C0"/>
              </a:solidFill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400" dirty="0" smtClean="0">
                <a:solidFill>
                  <a:srgbClr val="0070C0"/>
                </a:solidFill>
              </a:rPr>
              <a:t>pedig</a:t>
            </a:r>
            <a:r>
              <a:rPr lang="hu-HU" sz="2400" dirty="0">
                <a:solidFill>
                  <a:srgbClr val="0070C0"/>
                </a:solidFill>
              </a:rPr>
              <a:t>, aki ott áll, és hallja őt, ujjongva örül a vőlegény hangjának: ez az örömöm lett teljessé</a:t>
            </a:r>
            <a:r>
              <a:rPr lang="hu-HU" sz="2400" dirty="0" smtClean="0">
                <a:solidFill>
                  <a:srgbClr val="0070C0"/>
                </a:solidFill>
              </a:rPr>
              <a:t>.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400" baseline="30000" dirty="0" smtClean="0">
                <a:solidFill>
                  <a:srgbClr val="0070C0"/>
                </a:solidFill>
              </a:rPr>
              <a:t>30</a:t>
            </a:r>
            <a:r>
              <a:rPr lang="hu-HU" sz="2400" dirty="0" smtClean="0">
                <a:solidFill>
                  <a:srgbClr val="0070C0"/>
                </a:solidFill>
              </a:rPr>
              <a:t>Neki </a:t>
            </a:r>
            <a:r>
              <a:rPr lang="hu-HU" sz="2400" dirty="0">
                <a:solidFill>
                  <a:srgbClr val="0070C0"/>
                </a:solidFill>
              </a:rPr>
              <a:t>növekednie kell, nekem pedig kisebbé lennem.</a:t>
            </a:r>
            <a:endParaRPr lang="hu-HU" sz="2400" dirty="0" smtClean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6438123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/>
            </a:r>
            <a:br>
              <a:rPr lang="hu-HU" dirty="0"/>
            </a:br>
            <a:r>
              <a:rPr lang="hu-HU" sz="2800" dirty="0">
                <a:solidFill>
                  <a:srgbClr val="C00000"/>
                </a:solidFill>
              </a:rPr>
              <a:t>János evangéliuma 3. rész </a:t>
            </a:r>
            <a:r>
              <a:rPr lang="hu-HU" sz="2800" dirty="0" smtClean="0">
                <a:solidFill>
                  <a:srgbClr val="C00000"/>
                </a:solidFill>
              </a:rPr>
              <a:t>22-36.  </a:t>
            </a:r>
            <a:r>
              <a:rPr lang="hu-HU" sz="2800" dirty="0">
                <a:solidFill>
                  <a:srgbClr val="C00000"/>
                </a:solidFill>
              </a:rPr>
              <a:t>versek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idx="1"/>
          </p:nvPr>
        </p:nvSpPr>
        <p:spPr bwMode="auto">
          <a:xfrm>
            <a:off x="153295" y="2684800"/>
            <a:ext cx="11916211" cy="26776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400" baseline="30000" dirty="0"/>
              <a:t>31</a:t>
            </a:r>
            <a:r>
              <a:rPr lang="hu-HU" sz="2400" dirty="0"/>
              <a:t>Aki felülről jön, az felette van mindenkinek. Aki a földről való, földi az, és földiekről szól. Aki </a:t>
            </a:r>
            <a:endParaRPr lang="hu-HU" sz="2400" dirty="0" smtClean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400" dirty="0" smtClean="0"/>
              <a:t>a </a:t>
            </a:r>
            <a:r>
              <a:rPr lang="hu-HU" sz="2400" dirty="0"/>
              <a:t>mennyből jön, az felette van </a:t>
            </a:r>
            <a:r>
              <a:rPr lang="hu-HU" sz="2400" dirty="0" smtClean="0"/>
              <a:t>mindenkinek: </a:t>
            </a:r>
            <a:r>
              <a:rPr lang="hu-HU" sz="2400" baseline="30000" dirty="0" smtClean="0"/>
              <a:t>32</a:t>
            </a:r>
            <a:r>
              <a:rPr lang="hu-HU" sz="2400" dirty="0" smtClean="0"/>
              <a:t>arról </a:t>
            </a:r>
            <a:r>
              <a:rPr lang="hu-HU" sz="2400" dirty="0"/>
              <a:t>tesz bizonyságot, amit látott és hallott, </a:t>
            </a:r>
            <a:endParaRPr lang="hu-HU" sz="2400" dirty="0" smtClean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400" dirty="0" smtClean="0"/>
              <a:t>de </a:t>
            </a:r>
            <a:r>
              <a:rPr lang="hu-HU" sz="2400" dirty="0"/>
              <a:t>bizonyságtételét senki sem fogadja el.</a:t>
            </a:r>
            <a:r>
              <a:rPr lang="hu-HU" sz="2400" baseline="30000" dirty="0"/>
              <a:t>33</a:t>
            </a:r>
            <a:r>
              <a:rPr lang="hu-HU" sz="2400" dirty="0"/>
              <a:t>Aki befogadja bizonyságtételét, az pecsétet tesz arra</a:t>
            </a:r>
            <a:r>
              <a:rPr lang="hu-HU" sz="2400" dirty="0" smtClean="0"/>
              <a:t>,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400" dirty="0" smtClean="0"/>
              <a:t>hogy </a:t>
            </a:r>
            <a:r>
              <a:rPr lang="hu-HU" sz="2400" dirty="0"/>
              <a:t>Isten igaz.</a:t>
            </a:r>
            <a:r>
              <a:rPr lang="hu-HU" sz="2400" baseline="30000" dirty="0"/>
              <a:t>34</a:t>
            </a:r>
            <a:r>
              <a:rPr lang="hu-HU" sz="2400" dirty="0"/>
              <a:t>Mert akit Isten küldött, Isten beszédeit szólja, mert annak ő bőségesen </a:t>
            </a:r>
            <a:r>
              <a:rPr lang="hu-HU" sz="2400" dirty="0" smtClean="0"/>
              <a:t>adja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400" dirty="0" smtClean="0"/>
              <a:t>a </a:t>
            </a:r>
            <a:r>
              <a:rPr lang="hu-HU" sz="2400" dirty="0"/>
              <a:t>Lelket.</a:t>
            </a:r>
            <a:r>
              <a:rPr lang="hu-HU" sz="2400" baseline="30000" dirty="0"/>
              <a:t>35</a:t>
            </a:r>
            <a:r>
              <a:rPr lang="hu-HU" sz="2400" dirty="0"/>
              <a:t>Az Atya szereti a Fiút, és kezébe adott </a:t>
            </a:r>
            <a:r>
              <a:rPr lang="hu-HU" sz="2400" dirty="0" smtClean="0"/>
              <a:t>mindent. </a:t>
            </a:r>
            <a:r>
              <a:rPr lang="hu-HU" sz="2400" baseline="30000" dirty="0" smtClean="0">
                <a:solidFill>
                  <a:srgbClr val="0070C0"/>
                </a:solidFill>
              </a:rPr>
              <a:t>36</a:t>
            </a:r>
            <a:r>
              <a:rPr lang="hu-HU" sz="2400" dirty="0" smtClean="0">
                <a:solidFill>
                  <a:srgbClr val="0070C0"/>
                </a:solidFill>
              </a:rPr>
              <a:t>Aki </a:t>
            </a:r>
            <a:r>
              <a:rPr lang="hu-HU" sz="2400" dirty="0">
                <a:solidFill>
                  <a:srgbClr val="0070C0"/>
                </a:solidFill>
              </a:rPr>
              <a:t>hisz a Fiúban, annak örök </a:t>
            </a:r>
            <a:r>
              <a:rPr lang="hu-HU" sz="2400" dirty="0" smtClean="0">
                <a:solidFill>
                  <a:srgbClr val="0070C0"/>
                </a:solidFill>
              </a:rPr>
              <a:t>élete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400" dirty="0" smtClean="0">
                <a:solidFill>
                  <a:srgbClr val="0070C0"/>
                </a:solidFill>
              </a:rPr>
              <a:t>van</a:t>
            </a:r>
            <a:r>
              <a:rPr lang="hu-HU" sz="2400" dirty="0">
                <a:solidFill>
                  <a:srgbClr val="0070C0"/>
                </a:solidFill>
              </a:rPr>
              <a:t>, aki pedig nem engedelmeskedik a Fiúnak, nem lát majd életet, hanem Isten haragja </a:t>
            </a:r>
            <a:r>
              <a:rPr lang="hu-HU" sz="2400" dirty="0" smtClean="0">
                <a:solidFill>
                  <a:srgbClr val="0070C0"/>
                </a:solidFill>
              </a:rPr>
              <a:t>marad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400" dirty="0" smtClean="0">
                <a:solidFill>
                  <a:srgbClr val="0070C0"/>
                </a:solidFill>
              </a:rPr>
              <a:t>rajta.</a:t>
            </a:r>
          </a:p>
        </p:txBody>
      </p:sp>
    </p:spTree>
    <p:extLst>
      <p:ext uri="{BB962C8B-B14F-4D97-AF65-F5344CB8AC3E}">
        <p14:creationId xmlns:p14="http://schemas.microsoft.com/office/powerpoint/2010/main" xmlns="" val="27529573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282390" y="804889"/>
            <a:ext cx="9913433" cy="1059305"/>
          </a:xfrm>
        </p:spPr>
        <p:txBody>
          <a:bodyPr>
            <a:normAutofit/>
          </a:bodyPr>
          <a:lstStyle/>
          <a:p>
            <a:r>
              <a:rPr lang="hu-HU" dirty="0" smtClean="0"/>
              <a:t>Egyedül jézus</a:t>
            </a:r>
            <a:r>
              <a:rPr lang="hu-HU" dirty="0"/>
              <a:t/>
            </a:r>
            <a:br>
              <a:rPr lang="hu-HU" dirty="0"/>
            </a:br>
            <a:r>
              <a:rPr lang="hu-HU" dirty="0">
                <a:solidFill>
                  <a:srgbClr val="7030A0"/>
                </a:solidFill>
              </a:rPr>
              <a:t>bevezető gondolatok</a:t>
            </a:r>
            <a:endParaRPr lang="hu-HU" dirty="0"/>
          </a:p>
        </p:txBody>
      </p:sp>
      <p:sp>
        <p:nvSpPr>
          <p:cNvPr id="4" name="Tartalom helye 3"/>
          <p:cNvSpPr>
            <a:spLocks noGrp="1"/>
          </p:cNvSpPr>
          <p:nvPr>
            <p:ph sz="half" idx="1"/>
          </p:nvPr>
        </p:nvSpPr>
        <p:spPr>
          <a:xfrm>
            <a:off x="1447330" y="2010878"/>
            <a:ext cx="9579257" cy="3900395"/>
          </a:xfrm>
        </p:spPr>
        <p:txBody>
          <a:bodyPr>
            <a:normAutofit lnSpcReduction="10000"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4200" dirty="0" smtClean="0">
                <a:solidFill>
                  <a:srgbClr val="C00000"/>
                </a:solidFill>
              </a:rPr>
              <a:t>János és Jézus közös üzenete: „aki hisz a Fiúban, annak örök élete van.”</a:t>
            </a:r>
            <a:endParaRPr lang="hu-HU" sz="6300" dirty="0" smtClean="0"/>
          </a:p>
          <a:p>
            <a:pPr marL="0" indent="0" algn="ctr">
              <a:lnSpc>
                <a:spcPct val="100000"/>
              </a:lnSpc>
              <a:buNone/>
            </a:pPr>
            <a:r>
              <a:rPr lang="hu-HU" sz="3600" dirty="0" smtClean="0">
                <a:solidFill>
                  <a:srgbClr val="0070C0"/>
                </a:solidFill>
              </a:rPr>
              <a:t>„Aki nem engedelmeskedik a fiúnak, nem lát életet, hanem Isten haragja marad rajta.”</a:t>
            </a:r>
          </a:p>
          <a:p>
            <a:pPr marL="0" indent="0" algn="ctr">
              <a:lnSpc>
                <a:spcPct val="100000"/>
              </a:lnSpc>
              <a:buNone/>
            </a:pPr>
            <a:endParaRPr lang="hu-HU" sz="3600" dirty="0">
              <a:solidFill>
                <a:srgbClr val="0070C0"/>
              </a:solidFill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hu-HU" sz="3600" dirty="0" smtClean="0"/>
              <a:t>Hiszel nekik?</a:t>
            </a:r>
            <a:endParaRPr lang="hu-HU" sz="3600" dirty="0"/>
          </a:p>
        </p:txBody>
      </p:sp>
    </p:spTree>
    <p:extLst>
      <p:ext uri="{BB962C8B-B14F-4D97-AF65-F5344CB8AC3E}">
        <p14:creationId xmlns:p14="http://schemas.microsoft.com/office/powerpoint/2010/main" xmlns="" val="35615686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u-HU" sz="2800" dirty="0" smtClean="0">
                <a:solidFill>
                  <a:schemeClr val="accent1"/>
                </a:solidFill>
              </a:rPr>
              <a:t>Krisztus mindenekfelett</a:t>
            </a:r>
            <a:endParaRPr lang="hu-HU" sz="2800" dirty="0">
              <a:solidFill>
                <a:schemeClr val="accent1"/>
              </a:solidFill>
            </a:endParaRPr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441525" y="3205491"/>
            <a:ext cx="3276245" cy="2496809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hu-HU" sz="1700" dirty="0" smtClean="0">
                <a:solidFill>
                  <a:srgbClr val="0070C0"/>
                </a:solidFill>
              </a:rPr>
              <a:t>„</a:t>
            </a:r>
            <a:r>
              <a:rPr lang="hu-HU" sz="1800" baseline="30000" dirty="0">
                <a:solidFill>
                  <a:srgbClr val="0070C0"/>
                </a:solidFill>
              </a:rPr>
              <a:t> </a:t>
            </a:r>
            <a:r>
              <a:rPr lang="hu-HU" sz="1800" dirty="0" smtClean="0">
                <a:solidFill>
                  <a:srgbClr val="0070C0"/>
                </a:solidFill>
              </a:rPr>
              <a:t>Aki </a:t>
            </a:r>
            <a:r>
              <a:rPr lang="hu-HU" sz="1800" dirty="0">
                <a:solidFill>
                  <a:srgbClr val="0070C0"/>
                </a:solidFill>
              </a:rPr>
              <a:t>felülről jön, az felette van mindenkinek. Aki a földről való, földi az, és földiekről szól. Aki </a:t>
            </a:r>
            <a:r>
              <a:rPr lang="hu-HU" sz="1800" dirty="0" smtClean="0">
                <a:solidFill>
                  <a:srgbClr val="0070C0"/>
                </a:solidFill>
              </a:rPr>
              <a:t>a </a:t>
            </a:r>
            <a:r>
              <a:rPr lang="hu-HU" sz="1800" dirty="0">
                <a:solidFill>
                  <a:srgbClr val="0070C0"/>
                </a:solidFill>
              </a:rPr>
              <a:t>mennyből jön, az felette van mindenkinek: </a:t>
            </a:r>
            <a:r>
              <a:rPr lang="hu-HU" sz="1800" dirty="0" smtClean="0">
                <a:solidFill>
                  <a:srgbClr val="0070C0"/>
                </a:solidFill>
              </a:rPr>
              <a:t>arról </a:t>
            </a:r>
            <a:r>
              <a:rPr lang="hu-HU" sz="1800" dirty="0">
                <a:solidFill>
                  <a:srgbClr val="0070C0"/>
                </a:solidFill>
              </a:rPr>
              <a:t>tesz bizonyságot, amit látott és </a:t>
            </a:r>
            <a:r>
              <a:rPr lang="hu-HU" sz="1800" dirty="0" smtClean="0">
                <a:solidFill>
                  <a:srgbClr val="0070C0"/>
                </a:solidFill>
              </a:rPr>
              <a:t>hallott…</a:t>
            </a:r>
            <a:r>
              <a:rPr lang="hu-HU" sz="1700" dirty="0" smtClean="0">
                <a:solidFill>
                  <a:srgbClr val="0070C0"/>
                </a:solidFill>
              </a:rPr>
              <a:t>” </a:t>
            </a:r>
          </a:p>
          <a:p>
            <a:pPr algn="r">
              <a:lnSpc>
                <a:spcPct val="100000"/>
              </a:lnSpc>
              <a:spcBef>
                <a:spcPts val="0"/>
              </a:spcBef>
            </a:pPr>
            <a:r>
              <a:rPr lang="hu-HU" dirty="0" smtClean="0">
                <a:solidFill>
                  <a:srgbClr val="0070C0"/>
                </a:solidFill>
                <a:cs typeface="Arial" panose="020B0604020202020204" pitchFamily="34" charset="0"/>
              </a:rPr>
              <a:t>Jn 3,31-32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5043714" y="798973"/>
            <a:ext cx="6012470" cy="4903327"/>
          </a:xfrm>
        </p:spPr>
        <p:txBody>
          <a:bodyPr>
            <a:normAutofit lnSpcReduction="10000"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400" dirty="0" smtClean="0">
                <a:solidFill>
                  <a:srgbClr val="C00000"/>
                </a:solidFill>
              </a:rPr>
              <a:t>János azt mondja, hogy Jézus bizonyságtételét nem fogadják el az emberek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hu-HU" sz="2400" dirty="0" smtClean="0"/>
              <a:t>Miért fontosabb az ember számára a földi, mint a mennyei?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hu-HU" sz="2400" dirty="0" smtClean="0"/>
              <a:t>Neked melyik fontosabb?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hu-HU" sz="2200" dirty="0">
              <a:solidFill>
                <a:srgbClr val="0070C0"/>
              </a:solidFill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400" dirty="0" smtClean="0">
                <a:solidFill>
                  <a:srgbClr val="C00000"/>
                </a:solidFill>
              </a:rPr>
              <a:t>Az IGE szerint a földi, ami mulandó, nem múlhatja felül a mennyeit, ami örök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hu-HU" sz="2400" dirty="0"/>
              <a:t>a</a:t>
            </a:r>
            <a:r>
              <a:rPr lang="hu-HU" sz="2400" dirty="0" smtClean="0"/>
              <a:t> bűn miatt minden, ami földi, eleve ítélet alatt van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hu-HU" sz="2400" dirty="0" smtClean="0"/>
              <a:t>Jézus megváltása arra is hatással van, hogy a földi kincsek áldássá váljanak, de akkor sem érhetnek fel a mennyei ajándékokkal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hu-HU" sz="2400" dirty="0" smtClean="0"/>
              <a:t>Melyikhez ragaszkodik jobban a szíved?</a:t>
            </a:r>
            <a:endParaRPr lang="hu-HU" sz="2200" dirty="0"/>
          </a:p>
        </p:txBody>
      </p:sp>
    </p:spTree>
    <p:extLst>
      <p:ext uri="{BB962C8B-B14F-4D97-AF65-F5344CB8AC3E}">
        <p14:creationId xmlns:p14="http://schemas.microsoft.com/office/powerpoint/2010/main" xmlns="" val="19938740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u-HU" sz="2800" dirty="0" smtClean="0">
                <a:solidFill>
                  <a:schemeClr val="accent1"/>
                </a:solidFill>
              </a:rPr>
              <a:t>Jézus fontosabb nálam</a:t>
            </a:r>
            <a:endParaRPr lang="hu-HU" sz="2800" dirty="0">
              <a:solidFill>
                <a:schemeClr val="accent1"/>
              </a:solidFill>
            </a:endParaRPr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441525" y="3205491"/>
            <a:ext cx="3276245" cy="2496809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hu-HU" sz="1800" dirty="0" smtClean="0">
                <a:solidFill>
                  <a:srgbClr val="0070C0"/>
                </a:solidFill>
              </a:rPr>
              <a:t>„Neki </a:t>
            </a:r>
            <a:r>
              <a:rPr lang="hu-HU" sz="1800" dirty="0">
                <a:solidFill>
                  <a:srgbClr val="0070C0"/>
                </a:solidFill>
              </a:rPr>
              <a:t>növekednie kell, nekem pedig kisebbé </a:t>
            </a:r>
            <a:r>
              <a:rPr lang="hu-HU" sz="1800" dirty="0" smtClean="0">
                <a:solidFill>
                  <a:srgbClr val="0070C0"/>
                </a:solidFill>
              </a:rPr>
              <a:t>lennem.”</a:t>
            </a:r>
            <a:endParaRPr lang="hu-HU" sz="1800" dirty="0">
              <a:solidFill>
                <a:srgbClr val="0070C0"/>
              </a:solidFill>
            </a:endParaRPr>
          </a:p>
          <a:p>
            <a:pPr algn="r">
              <a:lnSpc>
                <a:spcPct val="100000"/>
              </a:lnSpc>
              <a:spcBef>
                <a:spcPts val="0"/>
              </a:spcBef>
            </a:pPr>
            <a:r>
              <a:rPr lang="hu-HU" sz="1800" dirty="0" smtClean="0">
                <a:solidFill>
                  <a:srgbClr val="0070C0"/>
                </a:solidFill>
                <a:cs typeface="Arial" panose="020B0604020202020204" pitchFamily="34" charset="0"/>
              </a:rPr>
              <a:t>Jn 3,30</a:t>
            </a:r>
            <a:endParaRPr lang="hu-HU" sz="1800" dirty="0">
              <a:solidFill>
                <a:srgbClr val="0070C0"/>
              </a:solidFill>
              <a:cs typeface="Arial" panose="020B0604020202020204" pitchFamily="34" charset="0"/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400" dirty="0" smtClean="0"/>
              <a:t>Jánost megpróbálják Jézus ellen hangolni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hu-HU" sz="2200" dirty="0"/>
              <a:t>a</a:t>
            </a:r>
            <a:r>
              <a:rPr lang="hu-HU" sz="2200" dirty="0" smtClean="0"/>
              <a:t>z </a:t>
            </a:r>
            <a:r>
              <a:rPr lang="hu-HU" sz="2200" dirty="0" err="1" smtClean="0"/>
              <a:t>egóját</a:t>
            </a:r>
            <a:r>
              <a:rPr lang="hu-HU" sz="2200" dirty="0" smtClean="0"/>
              <a:t> veszik célba – Jézus népszerűbb, mint te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hu-HU" sz="2200" dirty="0" smtClean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hu-HU" sz="2200" dirty="0"/>
              <a:t>v</a:t>
            </a:r>
            <a:r>
              <a:rPr lang="hu-HU" sz="2200" dirty="0" smtClean="0"/>
              <a:t>alahol minden igehirdető kísértése lehet, hogy magához kösse az embereket azért, hogy ezzel igazolja szolgálatának jogosultságát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hu-HU" sz="2200" dirty="0" smtClean="0">
                <a:solidFill>
                  <a:srgbClr val="C00000"/>
                </a:solidFill>
              </a:rPr>
              <a:t>elkerülhetetlen, hogy a keresztyén ember személye megragadja valamilyen formában az embereket, de fontos, hogy mindig túlmutasson önmagán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hu-HU" sz="2200" dirty="0">
              <a:solidFill>
                <a:srgbClr val="C00000"/>
              </a:solidFill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200" dirty="0" smtClean="0">
                <a:solidFill>
                  <a:srgbClr val="0070C0"/>
                </a:solidFill>
              </a:rPr>
              <a:t>Neked fontos-e Jézus annyira, hogy tudatosan törekedj arra, hogy Ő növekedjen benned?</a:t>
            </a:r>
            <a:endParaRPr lang="hu-HU" sz="22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3538134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uiExpand="1" build="p"/>
      <p:bldP spid="3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u-HU" sz="2800" dirty="0" smtClean="0">
                <a:solidFill>
                  <a:schemeClr val="accent1"/>
                </a:solidFill>
              </a:rPr>
              <a:t>jézust Szereti az atya</a:t>
            </a:r>
            <a:endParaRPr lang="hu-HU" sz="2800" dirty="0">
              <a:solidFill>
                <a:schemeClr val="accent1"/>
              </a:solidFill>
            </a:endParaRPr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441525" y="3205491"/>
            <a:ext cx="3276245" cy="2496809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hu-HU" sz="1800" dirty="0" smtClean="0">
                <a:solidFill>
                  <a:srgbClr val="0070C0"/>
                </a:solidFill>
              </a:rPr>
              <a:t>„</a:t>
            </a:r>
            <a:r>
              <a:rPr lang="hu-HU" sz="1800" dirty="0">
                <a:solidFill>
                  <a:srgbClr val="0070C0"/>
                </a:solidFill>
              </a:rPr>
              <a:t>Mert akit Isten küldött, Isten beszédeit szólja, mert annak ő bőségesen </a:t>
            </a:r>
            <a:r>
              <a:rPr lang="hu-HU" sz="1800" dirty="0" smtClean="0">
                <a:solidFill>
                  <a:srgbClr val="0070C0"/>
                </a:solidFill>
              </a:rPr>
              <a:t>adja a Lelket. Az </a:t>
            </a:r>
            <a:r>
              <a:rPr lang="hu-HU" sz="1800" dirty="0">
                <a:solidFill>
                  <a:srgbClr val="0070C0"/>
                </a:solidFill>
              </a:rPr>
              <a:t>Atya szereti a Fiút, és kezébe adott mindent</a:t>
            </a:r>
            <a:r>
              <a:rPr lang="hu-HU" sz="1800" dirty="0" smtClean="0">
                <a:solidFill>
                  <a:srgbClr val="0070C0"/>
                </a:solidFill>
              </a:rPr>
              <a:t>.” </a:t>
            </a:r>
            <a:endParaRPr lang="hu-HU" sz="1800" dirty="0">
              <a:solidFill>
                <a:srgbClr val="0070C0"/>
              </a:solidFill>
            </a:endParaRPr>
          </a:p>
          <a:p>
            <a:pPr algn="r">
              <a:spcBef>
                <a:spcPts val="0"/>
              </a:spcBef>
            </a:pPr>
            <a:r>
              <a:rPr lang="hu-HU" sz="1800" dirty="0" smtClean="0">
                <a:solidFill>
                  <a:srgbClr val="0070C0"/>
                </a:solidFill>
                <a:cs typeface="Arial" panose="020B0604020202020204" pitchFamily="34" charset="0"/>
              </a:rPr>
              <a:t>Jn 3,34-35</a:t>
            </a:r>
            <a:endParaRPr lang="hu-HU" sz="1800" dirty="0">
              <a:solidFill>
                <a:srgbClr val="0070C0"/>
              </a:solidFill>
              <a:cs typeface="Arial" panose="020B0604020202020204" pitchFamily="34" charset="0"/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5043714" y="425302"/>
            <a:ext cx="6535142" cy="547576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u-HU" sz="2400" dirty="0" smtClean="0"/>
              <a:t>János azt mondja, hogy az Atya szereti a Fiút</a:t>
            </a:r>
          </a:p>
          <a:p>
            <a:pPr marL="0" lvl="1" indent="0">
              <a:spcBef>
                <a:spcPts val="0"/>
              </a:spcBef>
              <a:buNone/>
            </a:pPr>
            <a:r>
              <a:rPr lang="hu-HU" sz="2200" dirty="0" smtClean="0"/>
              <a:t> </a:t>
            </a:r>
          </a:p>
          <a:p>
            <a:pPr marL="0" lvl="1" indent="0">
              <a:spcBef>
                <a:spcPts val="0"/>
              </a:spcBef>
              <a:buNone/>
            </a:pPr>
            <a:r>
              <a:rPr lang="hu-HU" sz="2200" dirty="0" smtClean="0">
                <a:solidFill>
                  <a:srgbClr val="C00000"/>
                </a:solidFill>
              </a:rPr>
              <a:t>Jézus pedig azt mondja, hogy úgy szerette Isten a világot, hogy az egyszülött Fiát adta oda érte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hu-HU" sz="2000" dirty="0"/>
              <a:t>h</a:t>
            </a:r>
            <a:r>
              <a:rPr lang="hu-HU" sz="2000" dirty="0" smtClean="0"/>
              <a:t>a Isten mindent a Fiú kezébe adott, akit szeret, akkor vajon mit tartogathat az embereknek, akikért meg Jézust adta oda?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hu-HU" sz="2000" dirty="0" smtClean="0"/>
              <a:t>Fel tudjuk-e becsülni az örök élet értékét, amelyet Jézus váltsághaláláért kapunk Istentől?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hu-HU" sz="2200" dirty="0" smtClean="0">
              <a:solidFill>
                <a:srgbClr val="0070C0"/>
              </a:solidFill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200" dirty="0" smtClean="0">
                <a:solidFill>
                  <a:srgbClr val="0070C0"/>
                </a:solidFill>
              </a:rPr>
              <a:t>Fel tudod-e becsülni, mennyire szeret téged Isten?</a:t>
            </a:r>
            <a:endParaRPr lang="hu-HU" sz="22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5957223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uiExpand="1" build="p"/>
      <p:bldP spid="3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282390" y="804889"/>
            <a:ext cx="9913433" cy="1059305"/>
          </a:xfrm>
        </p:spPr>
        <p:txBody>
          <a:bodyPr>
            <a:normAutofit/>
          </a:bodyPr>
          <a:lstStyle/>
          <a:p>
            <a:r>
              <a:rPr lang="hu-HU" dirty="0" smtClean="0"/>
              <a:t>Egyedül jézus</a:t>
            </a:r>
            <a:r>
              <a:rPr lang="hu-HU" dirty="0"/>
              <a:t/>
            </a:r>
            <a:br>
              <a:rPr lang="hu-HU" dirty="0"/>
            </a:br>
            <a:r>
              <a:rPr lang="hu-HU" dirty="0" smtClean="0">
                <a:solidFill>
                  <a:srgbClr val="7030A0"/>
                </a:solidFill>
              </a:rPr>
              <a:t>záró </a:t>
            </a:r>
            <a:r>
              <a:rPr lang="hu-HU" dirty="0">
                <a:solidFill>
                  <a:srgbClr val="7030A0"/>
                </a:solidFill>
              </a:rPr>
              <a:t>gondolatok</a:t>
            </a:r>
            <a:endParaRPr lang="hu-HU" dirty="0"/>
          </a:p>
        </p:txBody>
      </p:sp>
      <p:sp>
        <p:nvSpPr>
          <p:cNvPr id="4" name="Tartalom helye 3"/>
          <p:cNvSpPr>
            <a:spLocks noGrp="1"/>
          </p:cNvSpPr>
          <p:nvPr>
            <p:ph sz="half" idx="1"/>
          </p:nvPr>
        </p:nvSpPr>
        <p:spPr>
          <a:xfrm>
            <a:off x="1447330" y="2010878"/>
            <a:ext cx="9579257" cy="3900395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4200" dirty="0" smtClean="0">
                <a:solidFill>
                  <a:srgbClr val="C00000"/>
                </a:solidFill>
              </a:rPr>
              <a:t>Jézus ma is Isten beszédeit mondja neked, Isten igazságaira tanít téged a Szentlélek által.</a:t>
            </a:r>
            <a:endParaRPr lang="hu-HU" sz="6300" dirty="0" smtClean="0"/>
          </a:p>
          <a:p>
            <a:pPr marL="0" indent="0" algn="ctr">
              <a:lnSpc>
                <a:spcPct val="100000"/>
              </a:lnSpc>
              <a:buNone/>
            </a:pPr>
            <a:endParaRPr lang="hu-HU" sz="1200" dirty="0">
              <a:solidFill>
                <a:srgbClr val="0070C0"/>
              </a:solidFill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hu-HU" sz="3600" dirty="0" smtClean="0"/>
              <a:t>Ha hiszel, és engedelmeskedsz, és előtérbe helyezed Őt, akkor növekedni fog a te életedben is</a:t>
            </a:r>
            <a:r>
              <a:rPr lang="hu-HU" sz="3600" dirty="0" smtClean="0"/>
              <a:t>.</a:t>
            </a:r>
          </a:p>
          <a:p>
            <a:pPr marL="0" indent="0" algn="ctr">
              <a:lnSpc>
                <a:spcPct val="100000"/>
              </a:lnSpc>
              <a:buNone/>
            </a:pPr>
            <a:endParaRPr lang="hu-HU" sz="1200" dirty="0" smtClean="0"/>
          </a:p>
          <a:p>
            <a:pPr marL="0" indent="0" algn="ctr">
              <a:lnSpc>
                <a:spcPct val="100000"/>
              </a:lnSpc>
              <a:buNone/>
            </a:pPr>
            <a:r>
              <a:rPr lang="hu-HU" sz="3600" dirty="0" smtClean="0">
                <a:solidFill>
                  <a:srgbClr val="7030A0"/>
                </a:solidFill>
              </a:rPr>
              <a:t>Isten számára fontos a szolgálatod, amit végzel. Ne hagyd, hogy a gonosz elvegye tőled ennek örömét!</a:t>
            </a:r>
            <a:endParaRPr lang="hu-HU" sz="3600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2032385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/>
    </p:bldLst>
  </p:timing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Gallery" id="{BBFCD31E-59A1-489D-B089-A3EAD7CAE12E}" vid="{F5E91637-A7B6-4E27-B710-77DA7014EE1E}"/>
    </a:ext>
  </a:extLst>
</a:theme>
</file>

<file path=ppt/theme/theme2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TM10001114[[fn=Galéria]]</Template>
  <TotalTime>12573</TotalTime>
  <Words>697</Words>
  <Application>Microsoft Office PowerPoint</Application>
  <PresentationFormat>Egyéni</PresentationFormat>
  <Paragraphs>69</Paragraphs>
  <Slides>8</Slides>
  <Notes>6</Notes>
  <HiddenSlides>0</HiddenSlides>
  <MMClips>0</MMClips>
  <ScaleCrop>false</ScaleCrop>
  <HeadingPairs>
    <vt:vector size="4" baseType="variant">
      <vt:variant>
        <vt:lpstr>Téma</vt:lpstr>
      </vt:variant>
      <vt:variant>
        <vt:i4>1</vt:i4>
      </vt:variant>
      <vt:variant>
        <vt:lpstr>Diacímek</vt:lpstr>
      </vt:variant>
      <vt:variant>
        <vt:i4>8</vt:i4>
      </vt:variant>
    </vt:vector>
  </HeadingPairs>
  <TitlesOfParts>
    <vt:vector size="9" baseType="lpstr">
      <vt:lpstr>Gallery</vt:lpstr>
      <vt:lpstr>Egyedül jézus</vt:lpstr>
      <vt:lpstr> János evangéliuma 3. rész 22-36.  versek</vt:lpstr>
      <vt:lpstr> János evangéliuma 3. rész 22-36.  versek</vt:lpstr>
      <vt:lpstr>Egyedül jézus bevezető gondolatok</vt:lpstr>
      <vt:lpstr>Krisztus mindenekfelett</vt:lpstr>
      <vt:lpstr>Jézus fontosabb nálam</vt:lpstr>
      <vt:lpstr>jézust Szereti az atya</vt:lpstr>
      <vt:lpstr>Egyedül jézus záró gondolatok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tékozló fiú</dc:title>
  <dc:creator>Hivatal</dc:creator>
  <cp:lastModifiedBy>Hp</cp:lastModifiedBy>
  <cp:revision>1034</cp:revision>
  <cp:lastPrinted>2022-04-14T22:32:42Z</cp:lastPrinted>
  <dcterms:created xsi:type="dcterms:W3CDTF">2020-09-26T18:34:06Z</dcterms:created>
  <dcterms:modified xsi:type="dcterms:W3CDTF">2025-11-16T07:22:12Z</dcterms:modified>
</cp:coreProperties>
</file>