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30" r:id="rId3"/>
    <p:sldId id="358" r:id="rId4"/>
    <p:sldId id="359" r:id="rId5"/>
    <p:sldId id="363" r:id="rId6"/>
    <p:sldId id="319" r:id="rId7"/>
    <p:sldId id="355" r:id="rId8"/>
    <p:sldId id="361" r:id="rId9"/>
    <p:sldId id="3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8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3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AA7C-D6D9-47A1-957F-AE1FD420E583}" type="datetimeFigureOut">
              <a:rPr lang="hu-HU" smtClean="0"/>
              <a:t>2025. 12. 06.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17454-6CD4-40EA-AA78-DFF3366CDF5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9281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5E56D-A941-4D5E-A5DE-0EF8E59BEA46}" type="datetimeFigureOut">
              <a:rPr lang="hu-HU" smtClean="0"/>
              <a:t>2025. 12. 06.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56AB7-9312-4745-8F1D-B298FA6D982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695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068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8842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2263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760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1825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56AB7-9312-4745-8F1D-B298FA6D9821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0698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/>
              <a:t>második jel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C00000"/>
                </a:solidFill>
              </a:rPr>
              <a:t>A hit fejlődésének útján</a:t>
            </a:r>
            <a:endParaRPr lang="hu-H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 smtClean="0">
                <a:solidFill>
                  <a:srgbClr val="C00000"/>
                </a:solidFill>
              </a:rPr>
              <a:t>János evangéliuma 4. rész 43-54.  versek</a:t>
            </a:r>
            <a:endParaRPr lang="hu-HU" sz="2800" dirty="0">
              <a:solidFill>
                <a:srgbClr val="C000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2315469"/>
            <a:ext cx="11995656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43</a:t>
            </a:r>
            <a:r>
              <a:rPr lang="hu-HU" sz="2400" dirty="0"/>
              <a:t>Két nap múlva pedig elment onnan Galileába,</a:t>
            </a:r>
            <a:r>
              <a:rPr lang="hu-HU" sz="2400" baseline="30000" dirty="0"/>
              <a:t>44</a:t>
            </a:r>
            <a:r>
              <a:rPr lang="hu-HU" sz="2400" dirty="0"/>
              <a:t>bár maga Jézus tett bizonyságot arról, hogy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nincs </a:t>
            </a:r>
            <a:r>
              <a:rPr lang="hu-HU" sz="2400" dirty="0"/>
              <a:t>becsülete a prófétának a saját hazájában.</a:t>
            </a:r>
            <a:r>
              <a:rPr lang="hu-HU" sz="2400" baseline="30000" dirty="0"/>
              <a:t>45</a:t>
            </a:r>
            <a:r>
              <a:rPr lang="hu-HU" sz="2400" dirty="0"/>
              <a:t>Mégis, amikor Galileába érkezett, befogadták </a:t>
            </a:r>
            <a:r>
              <a:rPr lang="hu-HU" sz="2400" dirty="0" smtClean="0"/>
              <a:t>őt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azok </a:t>
            </a:r>
            <a:r>
              <a:rPr lang="hu-HU" sz="2400" dirty="0"/>
              <a:t>a galileaiak, akik látták mindazt, amit Jeruzsálemben tett az ünnepen, mivel ők is ott voltak</a:t>
            </a:r>
            <a:r>
              <a:rPr lang="hu-HU" sz="2400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46</a:t>
            </a:r>
            <a:r>
              <a:rPr lang="hu-HU" sz="2400" dirty="0"/>
              <a:t>Azután ismét a galileai Kánába ment, ahol a vizet borrá változtatta. </a:t>
            </a:r>
            <a:r>
              <a:rPr lang="hu-HU" sz="2400" dirty="0" err="1"/>
              <a:t>Kapernaumban</a:t>
            </a:r>
            <a:r>
              <a:rPr lang="hu-HU" sz="2400" dirty="0"/>
              <a:t> pedig </a:t>
            </a:r>
            <a:r>
              <a:rPr lang="hu-HU" sz="2400" dirty="0" smtClean="0"/>
              <a:t>volt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egy </a:t>
            </a:r>
            <a:r>
              <a:rPr lang="hu-HU" sz="2400" dirty="0"/>
              <a:t>királyi tisztviselő, akinek betegen feküdt a fia.</a:t>
            </a:r>
            <a:r>
              <a:rPr lang="hu-HU" sz="2400" baseline="30000" dirty="0"/>
              <a:t>47</a:t>
            </a:r>
            <a:r>
              <a:rPr lang="hu-HU" sz="2400" dirty="0"/>
              <a:t>Amikor meghallotta, hogy Jézus </a:t>
            </a:r>
            <a:r>
              <a:rPr lang="hu-HU" sz="2400" dirty="0" smtClean="0"/>
              <a:t>megérkezett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Júdeából </a:t>
            </a:r>
            <a:r>
              <a:rPr lang="hu-HU" sz="2400" dirty="0"/>
              <a:t>Galileába, elment hozzá, és kérte, hogy jöjjön, és gyógyítsa meg a fiát, mert halálán van</a:t>
            </a:r>
            <a:r>
              <a:rPr lang="hu-HU" sz="2400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 smtClean="0"/>
              <a:t>48</a:t>
            </a:r>
            <a:r>
              <a:rPr lang="hu-HU" sz="2400" dirty="0" smtClean="0"/>
              <a:t>Erre </a:t>
            </a:r>
            <a:r>
              <a:rPr lang="hu-HU" sz="2400" dirty="0"/>
              <a:t>Jézus ezt mondta neki: Ha nem láttok jeleket és csodákat, nem </a:t>
            </a:r>
            <a:r>
              <a:rPr lang="hu-HU" sz="2400" dirty="0" smtClean="0"/>
              <a:t>hisztek. </a:t>
            </a:r>
            <a:r>
              <a:rPr lang="hu-HU" sz="2400" baseline="30000" dirty="0" smtClean="0"/>
              <a:t>49</a:t>
            </a:r>
            <a:r>
              <a:rPr lang="hu-HU" sz="2400" dirty="0" smtClean="0"/>
              <a:t>A </a:t>
            </a:r>
            <a:r>
              <a:rPr lang="hu-HU" sz="2400" dirty="0"/>
              <a:t>királyi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tisztviselő </a:t>
            </a:r>
            <a:r>
              <a:rPr lang="hu-HU" sz="2400" dirty="0"/>
              <a:t>kérte őt: Uram, jöjj, mielőtt meghal a gyermekem!</a:t>
            </a:r>
            <a:r>
              <a:rPr lang="hu-HU" sz="2400" baseline="30000" dirty="0"/>
              <a:t>50</a:t>
            </a:r>
            <a:r>
              <a:rPr lang="hu-HU" sz="2400" dirty="0"/>
              <a:t>Jézus így válaszolt: Menj el, a te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fiad </a:t>
            </a:r>
            <a:r>
              <a:rPr lang="hu-HU" sz="2400" dirty="0"/>
              <a:t>él! Hitt az ember a szónak, amelyet Jézus mondott neki, és elindult.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81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sz="2800" dirty="0">
                <a:solidFill>
                  <a:srgbClr val="C00000"/>
                </a:solidFill>
              </a:rPr>
              <a:t>János evangéliuma </a:t>
            </a:r>
            <a:r>
              <a:rPr lang="hu-HU" sz="2800" dirty="0" smtClean="0">
                <a:solidFill>
                  <a:srgbClr val="C00000"/>
                </a:solidFill>
              </a:rPr>
              <a:t>4.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43-54. 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3295" y="3054133"/>
            <a:ext cx="11834778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aseline="30000" dirty="0"/>
              <a:t>51</a:t>
            </a:r>
            <a:r>
              <a:rPr lang="hu-HU" sz="2400" dirty="0"/>
              <a:t>Még hazafelé tartott, amikor szembejöttek vele a szolgái a hírrel, hogy a gyermeke </a:t>
            </a:r>
            <a:r>
              <a:rPr lang="hu-HU" sz="2400" dirty="0" smtClean="0"/>
              <a:t>él.</a:t>
            </a:r>
            <a:r>
              <a:rPr lang="hu-HU" sz="2400" baseline="30000" dirty="0" smtClean="0"/>
              <a:t>52</a:t>
            </a:r>
            <a:r>
              <a:rPr lang="hu-HU" sz="2400" dirty="0" smtClean="0"/>
              <a:t>Ekkor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megkérdezte </a:t>
            </a:r>
            <a:r>
              <a:rPr lang="hu-HU" sz="2400" dirty="0"/>
              <a:t>tőlük, hány órakor lett jobban. Ezt mondták neki: Tegnap délután egy órakor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hagyta </a:t>
            </a:r>
            <a:r>
              <a:rPr lang="hu-HU" sz="2400" dirty="0"/>
              <a:t>el a láz.</a:t>
            </a:r>
            <a:r>
              <a:rPr lang="hu-HU" sz="2400" baseline="30000" dirty="0"/>
              <a:t>53</a:t>
            </a:r>
            <a:r>
              <a:rPr lang="hu-HU" sz="2400" dirty="0"/>
              <a:t>Megértette tehát az apa, hogy abban az órában történt ez, amikor ezt </a:t>
            </a:r>
            <a:r>
              <a:rPr lang="hu-HU" sz="2400" dirty="0" smtClean="0"/>
              <a:t>mondta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neki </a:t>
            </a:r>
            <a:r>
              <a:rPr lang="hu-HU" sz="2400" dirty="0"/>
              <a:t>Jézus: A te fiad él. </a:t>
            </a:r>
            <a:r>
              <a:rPr lang="hu-HU" sz="2400" dirty="0">
                <a:solidFill>
                  <a:srgbClr val="0070C0"/>
                </a:solidFill>
              </a:rPr>
              <a:t>És hitt ő, valamint egész háza népe.</a:t>
            </a:r>
            <a:r>
              <a:rPr lang="hu-HU" sz="2400" baseline="30000" dirty="0"/>
              <a:t>54</a:t>
            </a:r>
            <a:r>
              <a:rPr lang="hu-HU" sz="2400" dirty="0"/>
              <a:t>Ezt pedig második jelként tette 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Jézus</a:t>
            </a:r>
            <a:r>
              <a:rPr lang="hu-HU" sz="2400" dirty="0"/>
              <a:t>, miután megérkezett Júdeából Galileába.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5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Második jel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00395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dirty="0" smtClean="0">
                <a:solidFill>
                  <a:srgbClr val="C00000"/>
                </a:solidFill>
              </a:rPr>
              <a:t>Nincs szükség Jézus fizikai jelenlétére ahhoz, hogy gyógyítson!</a:t>
            </a:r>
            <a:endParaRPr lang="hu-HU" sz="4000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dirty="0" smtClean="0">
                <a:solidFill>
                  <a:srgbClr val="0070C0"/>
                </a:solidFill>
              </a:rPr>
              <a:t>Nincs akadály a hit számára!</a:t>
            </a:r>
            <a:endParaRPr lang="hu-HU" sz="4000" dirty="0" smtClean="0">
              <a:solidFill>
                <a:srgbClr val="0070C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dirty="0" smtClean="0">
                <a:solidFill>
                  <a:srgbClr val="7030A0"/>
                </a:solidFill>
              </a:rPr>
              <a:t>Jézus szavának teremtő ereje van!</a:t>
            </a:r>
            <a:endParaRPr lang="hu-HU" sz="4000" dirty="0">
              <a:solidFill>
                <a:srgbClr val="7030A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dirty="0" smtClean="0"/>
              <a:t>Jézus az Isten Fia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dirty="0" smtClean="0">
                <a:solidFill>
                  <a:srgbClr val="C00000"/>
                </a:solidFill>
              </a:rPr>
              <a:t>Második jel? </a:t>
            </a:r>
            <a:r>
              <a:rPr lang="hu-HU" sz="4000" dirty="0" smtClean="0">
                <a:solidFill>
                  <a:srgbClr val="0070C0"/>
                </a:solidFill>
              </a:rPr>
              <a:t>A gyógyítás </a:t>
            </a:r>
            <a:r>
              <a:rPr lang="hu-HU" sz="4000" dirty="0" smtClean="0">
                <a:solidFill>
                  <a:srgbClr val="C00000"/>
                </a:solidFill>
              </a:rPr>
              <a:t>vagy </a:t>
            </a:r>
            <a:r>
              <a:rPr lang="hu-HU" sz="4000" dirty="0" smtClean="0">
                <a:solidFill>
                  <a:srgbClr val="7030A0"/>
                </a:solidFill>
              </a:rPr>
              <a:t>a tisztviselő hite</a:t>
            </a:r>
            <a:r>
              <a:rPr lang="hu-HU" sz="4000" dirty="0" smtClean="0">
                <a:solidFill>
                  <a:srgbClr val="C00000"/>
                </a:solidFill>
              </a:rPr>
              <a:t>?</a:t>
            </a:r>
            <a:endParaRPr lang="hu-HU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56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Második jel</a:t>
            </a:r>
            <a:r>
              <a:rPr lang="hu-HU" dirty="0"/>
              <a:t/>
            </a:r>
            <a:br>
              <a:rPr lang="hu-HU" dirty="0"/>
            </a:br>
            <a:r>
              <a:rPr lang="hu-HU" dirty="0">
                <a:solidFill>
                  <a:srgbClr val="7030A0"/>
                </a:solidFill>
              </a:rPr>
              <a:t>bevezető 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0039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dirty="0" smtClean="0">
                <a:solidFill>
                  <a:srgbClr val="C00000"/>
                </a:solidFill>
              </a:rPr>
              <a:t>A Jézussal való találkozáskor ez a férfi nem királyi tisztviselő, hanem apa!</a:t>
            </a:r>
            <a:endParaRPr lang="hu-HU" sz="4000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dirty="0" smtClean="0">
                <a:solidFill>
                  <a:srgbClr val="0070C0"/>
                </a:solidFill>
              </a:rPr>
              <a:t>Kér és nem parancsol</a:t>
            </a:r>
            <a:endParaRPr lang="hu-HU" sz="4000" dirty="0" smtClean="0">
              <a:solidFill>
                <a:srgbClr val="0070C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dirty="0" smtClean="0">
                <a:solidFill>
                  <a:srgbClr val="7030A0"/>
                </a:solidFill>
              </a:rPr>
              <a:t>Megalázkodik és elfogad!</a:t>
            </a:r>
            <a:endParaRPr lang="hu-HU" sz="4000" dirty="0">
              <a:solidFill>
                <a:srgbClr val="7030A0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dirty="0" smtClean="0">
                <a:solidFill>
                  <a:srgbClr val="C00000"/>
                </a:solidFill>
              </a:rPr>
              <a:t>Hisz!</a:t>
            </a:r>
            <a:endParaRPr lang="hu-HU" sz="4000" dirty="0" smtClean="0"/>
          </a:p>
        </p:txBody>
      </p:sp>
    </p:spTree>
    <p:extLst>
      <p:ext uri="{BB962C8B-B14F-4D97-AF65-F5344CB8AC3E}">
        <p14:creationId xmlns:p14="http://schemas.microsoft.com/office/powerpoint/2010/main" val="423369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Hit jézus hatalmában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700" dirty="0" smtClean="0">
                <a:solidFill>
                  <a:srgbClr val="0070C0"/>
                </a:solidFill>
              </a:rPr>
              <a:t>„</a:t>
            </a:r>
            <a:r>
              <a:rPr lang="hu-HU" sz="1800" baseline="30000" dirty="0">
                <a:solidFill>
                  <a:srgbClr val="0070C0"/>
                </a:solidFill>
              </a:rPr>
              <a:t> </a:t>
            </a:r>
            <a:r>
              <a:rPr lang="hu-HU" sz="1800" dirty="0">
                <a:solidFill>
                  <a:srgbClr val="0070C0"/>
                </a:solidFill>
              </a:rPr>
              <a:t>A hit tehát hallásból van, a hallás pedig a Krisztus beszéde által.</a:t>
            </a:r>
            <a:r>
              <a:rPr lang="hu-HU" sz="1700" dirty="0" smtClean="0">
                <a:solidFill>
                  <a:srgbClr val="0070C0"/>
                </a:solidFill>
              </a:rPr>
              <a:t>” </a:t>
            </a:r>
            <a:endParaRPr lang="hu-HU" sz="1700" dirty="0" smtClean="0">
              <a:solidFill>
                <a:srgbClr val="0070C0"/>
              </a:solidFill>
            </a:endParaRP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hu-HU" dirty="0" smtClean="0">
                <a:solidFill>
                  <a:srgbClr val="0070C0"/>
                </a:solidFill>
                <a:cs typeface="Arial" panose="020B0604020202020204" pitchFamily="34" charset="0"/>
              </a:rPr>
              <a:t>Róm</a:t>
            </a:r>
            <a:r>
              <a:rPr lang="hu-HU" dirty="0" smtClean="0">
                <a:solidFill>
                  <a:srgbClr val="0070C0"/>
                </a:solidFill>
                <a:cs typeface="Arial" panose="020B0604020202020204" pitchFamily="34" charset="0"/>
              </a:rPr>
              <a:t> 10,17</a:t>
            </a:r>
            <a:endParaRPr lang="hu-HU" dirty="0" smtClean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798973"/>
            <a:ext cx="6012470" cy="490332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Általános hit Jézusról </a:t>
            </a:r>
            <a:endParaRPr lang="hu-HU" sz="2400" dirty="0" smtClean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bizonyosan megcselekedte a jeleket és csodákat, amelyekről olvasunk a Bibliában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tanításai ma is igazak és tiszták, és jobbá teszik az életet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az lehet, akinek mondja magát: Isten Fia</a:t>
            </a:r>
            <a:endParaRPr lang="hu-HU" sz="2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az én imádságaimat is meghallgatta már</a:t>
            </a:r>
            <a:endParaRPr lang="hu-HU" sz="2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Ő a világ Megváltója</a:t>
            </a:r>
            <a:endParaRPr 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199387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Hit jézus szavában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„”</a:t>
            </a:r>
            <a:r>
              <a:rPr lang="hu-HU" sz="1800" dirty="0" smtClean="0">
                <a:solidFill>
                  <a:srgbClr val="0070C0"/>
                </a:solidFill>
              </a:rPr>
              <a:t>Uram</a:t>
            </a:r>
            <a:r>
              <a:rPr lang="hu-HU" sz="1800" dirty="0">
                <a:solidFill>
                  <a:srgbClr val="0070C0"/>
                </a:solidFill>
              </a:rPr>
              <a:t>, ha akarod, </a:t>
            </a:r>
            <a:r>
              <a:rPr lang="hu-HU" sz="1800" dirty="0" smtClean="0">
                <a:solidFill>
                  <a:srgbClr val="0070C0"/>
                </a:solidFill>
              </a:rPr>
              <a:t>megtisztíthatsz</a:t>
            </a:r>
            <a:r>
              <a:rPr lang="hu-HU" sz="1800" dirty="0" smtClean="0">
                <a:solidFill>
                  <a:srgbClr val="0070C0"/>
                </a:solidFill>
              </a:rPr>
              <a:t>.” </a:t>
            </a:r>
            <a:r>
              <a:rPr lang="hu-HU" sz="1800" dirty="0">
                <a:solidFill>
                  <a:srgbClr val="0070C0"/>
                </a:solidFill>
              </a:rPr>
              <a:t>Jézus kinyújtotta a kezét, megérintette őt, és ezt mondta: „Akarom. Tisztulj meg!” És a lepra azonnal letisztult róla.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hu-HU" dirty="0" smtClean="0">
                <a:solidFill>
                  <a:srgbClr val="0070C0"/>
                </a:solidFill>
                <a:cs typeface="Arial" panose="020B0604020202020204" pitchFamily="34" charset="0"/>
              </a:rPr>
              <a:t>Mt</a:t>
            </a:r>
            <a:r>
              <a:rPr lang="hu-HU" dirty="0" smtClean="0">
                <a:solidFill>
                  <a:srgbClr val="0070C0"/>
                </a:solidFill>
                <a:cs typeface="Arial" panose="020B0604020202020204" pitchFamily="34" charset="0"/>
              </a:rPr>
              <a:t> 8,2-3</a:t>
            </a:r>
            <a:endParaRPr lang="hu-HU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Személyessé válik a hit, amikor próbára teszi egy olyan élethelyzet, amelyben Jézusra vagyunk utalva</a:t>
            </a:r>
            <a:endParaRPr lang="hu-HU" sz="2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 hit itt már túllépi az ismeret határát, és az őszinte bizalom kérdésévé válik</a:t>
            </a:r>
            <a:endParaRPr lang="hu-HU" sz="2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Jézus, Jézus szava ma is erő és hatalom?!</a:t>
            </a:r>
            <a:endParaRPr lang="hu-HU" sz="2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>
                <a:solidFill>
                  <a:srgbClr val="C00000"/>
                </a:solidFill>
              </a:rPr>
              <a:t>Elkerülhetetlen</a:t>
            </a:r>
            <a:r>
              <a:rPr lang="hu-HU" sz="2200" dirty="0" smtClean="0">
                <a:solidFill>
                  <a:srgbClr val="C00000"/>
                </a:solidFill>
              </a:rPr>
              <a:t> döntéshelyzet: mennyire támaszkodhatok Jézusra? Mennyire bízzak meg Benne? Mennyire bízzam Rá magam?</a:t>
            </a:r>
            <a:endParaRPr lang="hu-HU" sz="22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Saját bőrömön tapasztalom meg Jézus hatalmát</a:t>
            </a:r>
            <a:endParaRPr lang="hu-H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81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accent1"/>
                </a:solidFill>
              </a:rPr>
              <a:t>Hit jézusban</a:t>
            </a:r>
            <a:endParaRPr lang="hu-HU" sz="2800" dirty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1525" y="3205491"/>
            <a:ext cx="3276245" cy="24968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Megértette </a:t>
            </a:r>
            <a:r>
              <a:rPr lang="hu-HU" sz="1800" dirty="0">
                <a:solidFill>
                  <a:srgbClr val="0070C0"/>
                </a:solidFill>
              </a:rPr>
              <a:t>tehát az apa, hogy abban az órában történt ez, amikor ezt </a:t>
            </a:r>
            <a:r>
              <a:rPr lang="hu-HU" sz="1800" dirty="0" smtClean="0">
                <a:solidFill>
                  <a:srgbClr val="0070C0"/>
                </a:solidFill>
              </a:rPr>
              <a:t>mondta neki </a:t>
            </a:r>
            <a:r>
              <a:rPr lang="hu-HU" sz="1800" dirty="0">
                <a:solidFill>
                  <a:srgbClr val="0070C0"/>
                </a:solidFill>
              </a:rPr>
              <a:t>Jézus: A te fiad él.</a:t>
            </a:r>
            <a:r>
              <a:rPr lang="hu-HU" sz="1800" dirty="0"/>
              <a:t> </a:t>
            </a:r>
            <a:r>
              <a:rPr lang="hu-HU" sz="1800" dirty="0" smtClean="0">
                <a:solidFill>
                  <a:srgbClr val="0070C0"/>
                </a:solidFill>
              </a:rPr>
              <a:t>És </a:t>
            </a:r>
            <a:r>
              <a:rPr lang="hu-HU" sz="1800" dirty="0">
                <a:solidFill>
                  <a:srgbClr val="0070C0"/>
                </a:solidFill>
              </a:rPr>
              <a:t>hitt ő, valamint egész háza </a:t>
            </a:r>
            <a:r>
              <a:rPr lang="hu-HU" sz="1800" dirty="0" smtClean="0">
                <a:solidFill>
                  <a:srgbClr val="0070C0"/>
                </a:solidFill>
              </a:rPr>
              <a:t>népe</a:t>
            </a:r>
            <a:r>
              <a:rPr lang="hu-HU" sz="1800" dirty="0" smtClean="0">
                <a:solidFill>
                  <a:srgbClr val="0070C0"/>
                </a:solidFill>
              </a:rPr>
              <a:t>.” 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dirty="0" smtClean="0">
                <a:solidFill>
                  <a:srgbClr val="0070C0"/>
                </a:solidFill>
                <a:cs typeface="Arial" panose="020B0604020202020204" pitchFamily="34" charset="0"/>
              </a:rPr>
              <a:t>Jn </a:t>
            </a:r>
            <a:r>
              <a:rPr lang="hu-HU" dirty="0" smtClean="0">
                <a:solidFill>
                  <a:srgbClr val="0070C0"/>
                </a:solidFill>
                <a:cs typeface="Arial" panose="020B0604020202020204" pitchFamily="34" charset="0"/>
              </a:rPr>
              <a:t>4,53</a:t>
            </a:r>
            <a:endParaRPr lang="hu-HU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425302"/>
            <a:ext cx="6535142" cy="5475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 smtClean="0"/>
              <a:t>Már a</a:t>
            </a:r>
            <a:r>
              <a:rPr lang="hu-HU" sz="2400" dirty="0" smtClean="0"/>
              <a:t> Jézussal megélt személyes kapcsolat táplálja a hitet. </a:t>
            </a:r>
            <a:endParaRPr lang="hu-HU" sz="24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már nem mások elbeszélésein keresztül látja Jézust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m</a:t>
            </a:r>
            <a:r>
              <a:rPr lang="hu-HU" sz="2000" dirty="0" smtClean="0"/>
              <a:t>eghatározó személyes átélése van Jézussal, amely megváltoztatta akár az egész életét (de legalábbis hatással volt rá)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Jézushoz kapcsolja, köti az életét, és azokat is erre bátorítja, akik fontosak számára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A hit fejlődésében egy krízishelyzet is szerepet játszott.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>
                <a:solidFill>
                  <a:srgbClr val="0070C0"/>
                </a:solidFill>
              </a:rPr>
              <a:t>Vajon nekünk is át kell élnünk krízishelyzeteket, hogy növekedni tudjon a Jézusba vetett hitünk, és erősödjön az Úrral való kapcsolatunk?</a:t>
            </a:r>
            <a:endParaRPr lang="hu-HU" sz="2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72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2390" y="804889"/>
            <a:ext cx="9913433" cy="1059305"/>
          </a:xfrm>
        </p:spPr>
        <p:txBody>
          <a:bodyPr>
            <a:normAutofit/>
          </a:bodyPr>
          <a:lstStyle/>
          <a:p>
            <a:r>
              <a:rPr lang="hu-HU" dirty="0" smtClean="0"/>
              <a:t>Második jel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</a:t>
            </a:r>
            <a:r>
              <a:rPr lang="hu-HU" dirty="0">
                <a:solidFill>
                  <a:srgbClr val="7030A0"/>
                </a:solidFill>
              </a:rPr>
              <a:t>gondolatok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579257" cy="390039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4000" dirty="0" smtClean="0">
                <a:solidFill>
                  <a:srgbClr val="C00000"/>
                </a:solidFill>
              </a:rPr>
              <a:t>Bármilyen élethelyzetben tudok neked segíteni!</a:t>
            </a:r>
            <a:endParaRPr lang="hu-HU" sz="4000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hu-HU" sz="4000" dirty="0" smtClean="0">
                <a:solidFill>
                  <a:srgbClr val="0070C0"/>
                </a:solidFill>
              </a:rPr>
              <a:t>Higgy a </a:t>
            </a:r>
            <a:r>
              <a:rPr lang="hu-HU" sz="4000" dirty="0" err="1" smtClean="0">
                <a:solidFill>
                  <a:srgbClr val="0070C0"/>
                </a:solidFill>
              </a:rPr>
              <a:t>szavamban</a:t>
            </a:r>
            <a:r>
              <a:rPr lang="hu-HU" sz="4000" dirty="0" smtClean="0">
                <a:solidFill>
                  <a:srgbClr val="0070C0"/>
                </a:solidFill>
              </a:rPr>
              <a:t>!</a:t>
            </a:r>
            <a:endParaRPr lang="hu-HU" sz="4000" dirty="0">
              <a:solidFill>
                <a:srgbClr val="0070C0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4000" dirty="0" smtClean="0"/>
              <a:t>Higgy bennem és kövess engem!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420323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12657</TotalTime>
  <Words>641</Words>
  <Application>Microsoft Office PowerPoint</Application>
  <PresentationFormat>Szélesvásznú</PresentationFormat>
  <Paragraphs>68</Paragraphs>
  <Slides>9</Slides>
  <Notes>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3" baseType="lpstr">
      <vt:lpstr>Arial</vt:lpstr>
      <vt:lpstr>Calibri</vt:lpstr>
      <vt:lpstr>Gill Sans MT</vt:lpstr>
      <vt:lpstr>Gallery</vt:lpstr>
      <vt:lpstr>második jel</vt:lpstr>
      <vt:lpstr> János evangéliuma 4. rész 43-54.  versek</vt:lpstr>
      <vt:lpstr> János evangéliuma 4. rész 43-54.  versek</vt:lpstr>
      <vt:lpstr>Második jel bevezető gondolatok</vt:lpstr>
      <vt:lpstr>Második jel bevezető gondolatok</vt:lpstr>
      <vt:lpstr>Hit jézus hatalmában</vt:lpstr>
      <vt:lpstr>Hit jézus szavában</vt:lpstr>
      <vt:lpstr>Hit jézusban</vt:lpstr>
      <vt:lpstr>Második jel záró gondolatok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1042</cp:revision>
  <cp:lastPrinted>2022-04-14T22:32:42Z</cp:lastPrinted>
  <dcterms:created xsi:type="dcterms:W3CDTF">2020-09-26T18:34:06Z</dcterms:created>
  <dcterms:modified xsi:type="dcterms:W3CDTF">2025-12-06T21:25:05Z</dcterms:modified>
</cp:coreProperties>
</file>