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0" r:id="rId3"/>
    <p:sldId id="358" r:id="rId4"/>
    <p:sldId id="365" r:id="rId5"/>
    <p:sldId id="359" r:id="rId6"/>
    <p:sldId id="355" r:id="rId7"/>
    <p:sldId id="366" r:id="rId8"/>
    <p:sldId id="319" r:id="rId9"/>
    <p:sldId id="361" r:id="rId10"/>
    <p:sldId id="3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32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0AA7C-D6D9-47A1-957F-AE1FD420E583}" type="datetimeFigureOut">
              <a:rPr lang="hu-HU" smtClean="0"/>
              <a:t>2025. 11. 29.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7454-6CD4-40EA-AA78-DFF3366CDF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281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5E56D-A941-4D5E-A5DE-0EF8E59BEA46}" type="datetimeFigureOut">
              <a:rPr lang="hu-HU" smtClean="0"/>
              <a:t>2025. 11. 29.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56AB7-9312-4745-8F1D-B298FA6D98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695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068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884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263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1825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7760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56AB7-9312-4745-8F1D-B298FA6D982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0698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megmondta</a:t>
            </a:r>
            <a:endParaRPr lang="hu-HU" sz="36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C00000"/>
                </a:solidFill>
              </a:rPr>
              <a:t>Jézus a világ üdvözítője</a:t>
            </a:r>
            <a:endParaRPr lang="hu-H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megmondta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>
                <a:solidFill>
                  <a:srgbClr val="7030A0"/>
                </a:solidFill>
              </a:rPr>
              <a:t>záró </a:t>
            </a:r>
            <a:r>
              <a:rPr lang="hu-HU" dirty="0">
                <a:solidFill>
                  <a:srgbClr val="7030A0"/>
                </a:solidFill>
              </a:rPr>
              <a:t>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900395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C00000"/>
                </a:solidFill>
              </a:rPr>
              <a:t>Jézus </a:t>
            </a:r>
            <a:r>
              <a:rPr lang="hu-HU" sz="3600" dirty="0" smtClean="0">
                <a:solidFill>
                  <a:srgbClr val="C00000"/>
                </a:solidFill>
              </a:rPr>
              <a:t>számára minden ember, minden lélek fontos. Nem akar lemondani senkiről!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7030A0"/>
                </a:solidFill>
              </a:rPr>
              <a:t>Ismered ezt az érzést?</a:t>
            </a:r>
            <a:endParaRPr lang="hu-HU" sz="3600" dirty="0" smtClean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hu-HU" sz="1400" dirty="0">
              <a:solidFill>
                <a:srgbClr val="0070C0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hu-HU" sz="3600" dirty="0" smtClean="0"/>
              <a:t>Amit Jézus szavára teszel, az nem veled kezdődött, és nem is veled ér véget – egy hosszabb folyamat része.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hu-HU" sz="3600" dirty="0" smtClean="0">
                <a:solidFill>
                  <a:srgbClr val="7030A0"/>
                </a:solidFill>
              </a:rPr>
              <a:t>Jézus irányt mutat benne.</a:t>
            </a:r>
            <a:endParaRPr lang="hu-H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3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 smtClean="0">
                <a:solidFill>
                  <a:srgbClr val="C00000"/>
                </a:solidFill>
              </a:rPr>
              <a:t>János evangéliuma </a:t>
            </a:r>
            <a:r>
              <a:rPr lang="hu-HU" sz="2800" dirty="0">
                <a:solidFill>
                  <a:srgbClr val="C00000"/>
                </a:solidFill>
              </a:rPr>
              <a:t>4</a:t>
            </a:r>
            <a:r>
              <a:rPr lang="hu-HU" sz="2800" dirty="0" smtClean="0">
                <a:solidFill>
                  <a:srgbClr val="C00000"/>
                </a:solidFill>
              </a:rPr>
              <a:t>. rész </a:t>
            </a:r>
            <a:r>
              <a:rPr lang="hu-HU" sz="2800" dirty="0" smtClean="0">
                <a:solidFill>
                  <a:srgbClr val="C00000"/>
                </a:solidFill>
              </a:rPr>
              <a:t>27-42.  </a:t>
            </a:r>
            <a:r>
              <a:rPr lang="hu-HU" sz="2800" dirty="0" smtClean="0">
                <a:solidFill>
                  <a:srgbClr val="C00000"/>
                </a:solidFill>
              </a:rPr>
              <a:t>versek</a:t>
            </a:r>
            <a:endParaRPr lang="hu-HU" sz="2800" dirty="0">
              <a:solidFill>
                <a:srgbClr val="C000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2130804"/>
            <a:ext cx="1192179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/>
              <a:t>27</a:t>
            </a:r>
            <a:r>
              <a:rPr lang="hu-HU" sz="2400" dirty="0"/>
              <a:t>Ekkor megérkeztek a tanítványai, és csodálkoztak azon, hogy asszonnyal beszél, mégsem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mondta </a:t>
            </a:r>
            <a:r>
              <a:rPr lang="hu-HU" sz="2400" dirty="0"/>
              <a:t>egyikük sem: Mit akarsz tőle? Miért beszélgetsz vele?</a:t>
            </a:r>
            <a:r>
              <a:rPr lang="hu-HU" sz="2400" baseline="30000" dirty="0"/>
              <a:t>28</a:t>
            </a:r>
            <a:r>
              <a:rPr lang="hu-HU" sz="2400" dirty="0"/>
              <a:t>Az asszony pedig otthagyta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korsóját</a:t>
            </a:r>
            <a:r>
              <a:rPr lang="hu-HU" sz="2400" dirty="0"/>
              <a:t>, elment a városba, és szólt az embereknek:</a:t>
            </a:r>
            <a:r>
              <a:rPr lang="hu-HU" sz="2400" baseline="30000" dirty="0"/>
              <a:t>29</a:t>
            </a:r>
            <a:r>
              <a:rPr lang="hu-HU" sz="2400" dirty="0"/>
              <a:t>Jöjjetek, lássátok azt az embert, aki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megmondott </a:t>
            </a:r>
            <a:r>
              <a:rPr lang="hu-HU" sz="2400" dirty="0"/>
              <a:t>nekem mindent, amit tettem: vajon nem ő a Krisztus?</a:t>
            </a:r>
            <a:r>
              <a:rPr lang="hu-HU" sz="2400" baseline="30000" dirty="0"/>
              <a:t>30</a:t>
            </a:r>
            <a:r>
              <a:rPr lang="hu-HU" sz="2400" dirty="0"/>
              <a:t>Erre azok elindultak a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városból</a:t>
            </a:r>
            <a:r>
              <a:rPr lang="hu-HU" sz="2400" dirty="0"/>
              <a:t>, és kimentek hozzá.</a:t>
            </a:r>
            <a:r>
              <a:rPr lang="hu-HU" sz="2400" baseline="30000" dirty="0"/>
              <a:t>31</a:t>
            </a:r>
            <a:r>
              <a:rPr lang="hu-HU" sz="2400" dirty="0"/>
              <a:t>Közben kérték őt a tanítványai: Mester, egyél!</a:t>
            </a:r>
            <a:r>
              <a:rPr lang="hu-HU" sz="2400" baseline="30000" dirty="0"/>
              <a:t>32</a:t>
            </a:r>
            <a:r>
              <a:rPr lang="hu-HU" sz="2400" dirty="0"/>
              <a:t>Ő pedig azt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mondta </a:t>
            </a:r>
            <a:r>
              <a:rPr lang="hu-HU" sz="2400" dirty="0"/>
              <a:t>nekik: </a:t>
            </a:r>
            <a:r>
              <a:rPr lang="hu-HU" sz="2400" dirty="0">
                <a:solidFill>
                  <a:srgbClr val="C00000"/>
                </a:solidFill>
              </a:rPr>
              <a:t>Nekem van mit ennem, amiről ti nem tudtok.</a:t>
            </a:r>
            <a:r>
              <a:rPr lang="hu-HU" sz="2400" baseline="30000" dirty="0"/>
              <a:t>33</a:t>
            </a:r>
            <a:r>
              <a:rPr lang="hu-HU" sz="2400" dirty="0"/>
              <a:t>A tanítványok egymást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kérdezgették</a:t>
            </a:r>
            <a:r>
              <a:rPr lang="hu-HU" sz="2400" dirty="0"/>
              <a:t>: Valaki talán hozott neki enni?</a:t>
            </a:r>
            <a:r>
              <a:rPr lang="hu-HU" sz="2400" baseline="30000" dirty="0"/>
              <a:t>34</a:t>
            </a:r>
            <a:r>
              <a:rPr lang="hu-HU" sz="2400" dirty="0"/>
              <a:t>Jézus ezt mondta nekik: </a:t>
            </a:r>
            <a:r>
              <a:rPr lang="hu-HU" sz="2400" dirty="0">
                <a:solidFill>
                  <a:srgbClr val="C00000"/>
                </a:solidFill>
              </a:rPr>
              <a:t>Az én eledelem az, hogy </a:t>
            </a:r>
            <a:endParaRPr lang="hu-HU" sz="24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teljesítsem </a:t>
            </a:r>
            <a:r>
              <a:rPr lang="hu-HU" sz="2400" dirty="0">
                <a:solidFill>
                  <a:srgbClr val="C00000"/>
                </a:solidFill>
              </a:rPr>
              <a:t>annak akaratát, aki elküldött engem, és bevégezzem az ő </a:t>
            </a:r>
            <a:r>
              <a:rPr lang="hu-HU" sz="2400" dirty="0" smtClean="0">
                <a:solidFill>
                  <a:srgbClr val="C00000"/>
                </a:solidFill>
              </a:rPr>
              <a:t>munkáját. </a:t>
            </a:r>
            <a:r>
              <a:rPr lang="hu-HU" sz="2400" baseline="30000" dirty="0" smtClean="0">
                <a:solidFill>
                  <a:srgbClr val="C00000"/>
                </a:solidFill>
              </a:rPr>
              <a:t>35</a:t>
            </a:r>
            <a:r>
              <a:rPr lang="hu-HU" sz="2400" dirty="0" smtClean="0">
                <a:solidFill>
                  <a:srgbClr val="C00000"/>
                </a:solidFill>
              </a:rPr>
              <a:t>Vajon </a:t>
            </a:r>
            <a:r>
              <a:rPr lang="hu-HU" sz="2400" dirty="0">
                <a:solidFill>
                  <a:srgbClr val="C00000"/>
                </a:solidFill>
              </a:rPr>
              <a:t>nem ti </a:t>
            </a:r>
            <a:endParaRPr lang="hu-HU" sz="24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magatok </a:t>
            </a:r>
            <a:r>
              <a:rPr lang="hu-HU" sz="2400" dirty="0">
                <a:solidFill>
                  <a:srgbClr val="C00000"/>
                </a:solidFill>
              </a:rPr>
              <a:t>mondjátok-e, hogy még négy hónap, és jön az aratás? Íme, mondom nektek: </a:t>
            </a:r>
            <a:r>
              <a:rPr lang="hu-HU" sz="2400" dirty="0" smtClean="0">
                <a:solidFill>
                  <a:srgbClr val="C00000"/>
                </a:solidFill>
              </a:rPr>
              <a:t>emeljétek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fel </a:t>
            </a:r>
            <a:r>
              <a:rPr lang="hu-HU" sz="2400" dirty="0">
                <a:solidFill>
                  <a:srgbClr val="C00000"/>
                </a:solidFill>
              </a:rPr>
              <a:t>a szemeteket, és lássátok meg, hogy a mezők már fehérek az aratásra.</a:t>
            </a:r>
            <a:endParaRPr lang="hu-HU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2800" dirty="0">
                <a:solidFill>
                  <a:srgbClr val="C00000"/>
                </a:solidFill>
              </a:rPr>
              <a:t>János evangéliuma 4. rész </a:t>
            </a:r>
            <a:r>
              <a:rPr lang="hu-HU" sz="2800" dirty="0" smtClean="0">
                <a:solidFill>
                  <a:srgbClr val="C00000"/>
                </a:solidFill>
              </a:rPr>
              <a:t>27-42.  </a:t>
            </a:r>
            <a:r>
              <a:rPr lang="hu-HU" sz="2800" dirty="0">
                <a:solidFill>
                  <a:srgbClr val="C00000"/>
                </a:solidFill>
              </a:rPr>
              <a:t>versek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53295" y="2500136"/>
            <a:ext cx="1210453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aseline="30000" dirty="0">
                <a:solidFill>
                  <a:srgbClr val="C00000"/>
                </a:solidFill>
              </a:rPr>
              <a:t>36</a:t>
            </a:r>
            <a:r>
              <a:rPr lang="hu-HU" sz="2400" dirty="0">
                <a:solidFill>
                  <a:srgbClr val="C00000"/>
                </a:solidFill>
              </a:rPr>
              <a:t>Az arató jutalmat kap, és begyűjti a termést az örök életre, hogy együtt örüljön a vető és az </a:t>
            </a:r>
            <a:endParaRPr lang="hu-HU" sz="24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arató.</a:t>
            </a:r>
            <a:r>
              <a:rPr lang="hu-HU" sz="2400" baseline="30000" dirty="0" smtClean="0">
                <a:solidFill>
                  <a:srgbClr val="C00000"/>
                </a:solidFill>
              </a:rPr>
              <a:t>37</a:t>
            </a:r>
            <a:r>
              <a:rPr lang="hu-HU" sz="2400" dirty="0" smtClean="0">
                <a:solidFill>
                  <a:srgbClr val="C00000"/>
                </a:solidFill>
              </a:rPr>
              <a:t>Mert </a:t>
            </a:r>
            <a:r>
              <a:rPr lang="hu-HU" sz="2400" dirty="0">
                <a:solidFill>
                  <a:srgbClr val="C00000"/>
                </a:solidFill>
              </a:rPr>
              <a:t>abban igaza van a mondásnak, hogy más a vető, és más az arató.</a:t>
            </a:r>
            <a:r>
              <a:rPr lang="hu-HU" sz="2400" baseline="30000" dirty="0">
                <a:solidFill>
                  <a:srgbClr val="C00000"/>
                </a:solidFill>
              </a:rPr>
              <a:t>38</a:t>
            </a:r>
            <a:r>
              <a:rPr lang="hu-HU" sz="2400" dirty="0">
                <a:solidFill>
                  <a:srgbClr val="C00000"/>
                </a:solidFill>
              </a:rPr>
              <a:t>Én elküldtelek </a:t>
            </a:r>
            <a:endParaRPr lang="hu-HU" sz="24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titeket</a:t>
            </a:r>
            <a:r>
              <a:rPr lang="hu-HU" sz="2400" dirty="0">
                <a:solidFill>
                  <a:srgbClr val="C00000"/>
                </a:solidFill>
              </a:rPr>
              <a:t>, hogy azt arassátok, amiért nem ti fáradtatok: mások fáradoztak érte, ti pedig az ő </a:t>
            </a:r>
            <a:endParaRPr lang="hu-HU" sz="24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munkájukba </a:t>
            </a:r>
            <a:r>
              <a:rPr lang="hu-HU" sz="2400" dirty="0">
                <a:solidFill>
                  <a:srgbClr val="C00000"/>
                </a:solidFill>
              </a:rPr>
              <a:t>álltatok be.</a:t>
            </a:r>
            <a:r>
              <a:rPr lang="hu-HU" sz="2400" baseline="30000" dirty="0"/>
              <a:t>39</a:t>
            </a:r>
            <a:r>
              <a:rPr lang="hu-HU" sz="2400" dirty="0"/>
              <a:t>Abból a városból pedig a </a:t>
            </a:r>
            <a:r>
              <a:rPr lang="hu-HU" sz="2400" dirty="0" err="1"/>
              <a:t>samáriaiak</a:t>
            </a:r>
            <a:r>
              <a:rPr lang="hu-HU" sz="2400" dirty="0"/>
              <a:t> közül sokan hittek benne az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asszony </a:t>
            </a:r>
            <a:r>
              <a:rPr lang="hu-HU" sz="2400" dirty="0"/>
              <a:t>szava miatt, aki így tanúskodott: Megmondott nekem mindent, amit tettem.</a:t>
            </a:r>
            <a:r>
              <a:rPr lang="hu-HU" sz="2400" baseline="30000" dirty="0"/>
              <a:t>40</a:t>
            </a:r>
            <a:r>
              <a:rPr lang="hu-HU" sz="2400" dirty="0"/>
              <a:t>Amikor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tehát </a:t>
            </a:r>
            <a:r>
              <a:rPr lang="hu-HU" sz="2400" dirty="0"/>
              <a:t>a </a:t>
            </a:r>
            <a:r>
              <a:rPr lang="hu-HU" sz="2400" dirty="0" err="1"/>
              <a:t>samáriaiak</a:t>
            </a:r>
            <a:r>
              <a:rPr lang="hu-HU" sz="2400" dirty="0"/>
              <a:t> Jézushoz értek, kérték őt, hogy maradjon náluk. És ott maradt két </a:t>
            </a:r>
            <a:r>
              <a:rPr lang="hu-HU" sz="2400" dirty="0" smtClean="0"/>
              <a:t>napig.</a:t>
            </a:r>
            <a:r>
              <a:rPr lang="hu-HU" sz="2400" baseline="30000" dirty="0" smtClean="0"/>
              <a:t>41</a:t>
            </a:r>
            <a:r>
              <a:rPr lang="hu-HU" sz="2400" dirty="0" smtClean="0"/>
              <a:t>Az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ő </a:t>
            </a:r>
            <a:r>
              <a:rPr lang="hu-HU" sz="2400" dirty="0"/>
              <a:t>szavának sokkal többen hittek,</a:t>
            </a:r>
            <a:r>
              <a:rPr lang="hu-HU" sz="2400" baseline="30000" dirty="0"/>
              <a:t>42</a:t>
            </a:r>
            <a:r>
              <a:rPr lang="hu-HU" sz="2400" dirty="0"/>
              <a:t>az asszonynak pedig meg is mondták: Már nem a te </a:t>
            </a:r>
            <a:endParaRPr lang="hu-HU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beszédedért </a:t>
            </a:r>
            <a:r>
              <a:rPr lang="hu-HU" sz="2400" dirty="0"/>
              <a:t>hiszünk, hanem mert magunk hallottuk és tudjuk, hogy valóban ő a világ üdvözítője.</a:t>
            </a:r>
            <a:endParaRPr lang="hu-HU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027" y="-1"/>
            <a:ext cx="12310918" cy="687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3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2390" y="804889"/>
            <a:ext cx="9913433" cy="1059305"/>
          </a:xfrm>
        </p:spPr>
        <p:txBody>
          <a:bodyPr>
            <a:normAutofit/>
          </a:bodyPr>
          <a:lstStyle/>
          <a:p>
            <a:r>
              <a:rPr lang="hu-HU" dirty="0" smtClean="0"/>
              <a:t>megmondta</a:t>
            </a:r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rgbClr val="7030A0"/>
                </a:solidFill>
              </a:rPr>
              <a:t>bevezető gondolatok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447330" y="2010878"/>
            <a:ext cx="9579257" cy="390039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7030A0"/>
                </a:solidFill>
              </a:rPr>
              <a:t>Mikor beszéltél utoljára bárkinek is arról, hogy mit mondott neked Jézus?</a:t>
            </a:r>
            <a:endParaRPr lang="hu-HU" sz="3600" dirty="0" smtClean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FF0000"/>
                </a:solidFill>
              </a:rPr>
              <a:t>Mikor beszéltél Jézussal utoljára?</a:t>
            </a:r>
            <a:endParaRPr lang="hu-HU" sz="3600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7030A0"/>
                </a:solidFill>
              </a:rPr>
              <a:t>Volt már olyan tapasztalatod, hogy miattad kezdett el valaki érdeklődni Jézus felől?</a:t>
            </a:r>
            <a:endParaRPr lang="hu-HU" sz="3600" dirty="0" smtClean="0">
              <a:solidFill>
                <a:srgbClr val="7030A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3600" dirty="0" smtClean="0">
                <a:solidFill>
                  <a:srgbClr val="C00000"/>
                </a:solidFill>
              </a:rPr>
              <a:t>Szerinted mi lehetett a </a:t>
            </a:r>
            <a:r>
              <a:rPr lang="hu-HU" sz="3600" dirty="0" err="1" smtClean="0">
                <a:solidFill>
                  <a:srgbClr val="C00000"/>
                </a:solidFill>
              </a:rPr>
              <a:t>samáriai</a:t>
            </a:r>
            <a:r>
              <a:rPr lang="hu-HU" sz="3600" dirty="0" smtClean="0">
                <a:solidFill>
                  <a:srgbClr val="C00000"/>
                </a:solidFill>
              </a:rPr>
              <a:t> asszony titka?</a:t>
            </a:r>
            <a:endParaRPr lang="hu-H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56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Jézus </a:t>
            </a:r>
            <a:r>
              <a:rPr lang="hu-HU" sz="2800" dirty="0" smtClean="0">
                <a:solidFill>
                  <a:schemeClr val="accent1"/>
                </a:solidFill>
              </a:rPr>
              <a:t>titka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 smtClean="0">
                <a:solidFill>
                  <a:srgbClr val="0070C0"/>
                </a:solidFill>
              </a:rPr>
              <a:t>Az ő </a:t>
            </a:r>
            <a:r>
              <a:rPr lang="hu-HU" sz="1800" dirty="0">
                <a:solidFill>
                  <a:srgbClr val="0070C0"/>
                </a:solidFill>
              </a:rPr>
              <a:t>szavának sokkal többen hittek</a:t>
            </a:r>
            <a:r>
              <a:rPr lang="hu-HU" sz="1800" dirty="0" smtClean="0">
                <a:solidFill>
                  <a:srgbClr val="0070C0"/>
                </a:solidFill>
              </a:rPr>
              <a:t>, az </a:t>
            </a:r>
            <a:r>
              <a:rPr lang="hu-HU" sz="1800" dirty="0">
                <a:solidFill>
                  <a:srgbClr val="0070C0"/>
                </a:solidFill>
              </a:rPr>
              <a:t>asszonynak pedig meg is mondták: Már nem a te </a:t>
            </a:r>
            <a:r>
              <a:rPr lang="hu-HU" sz="1800" dirty="0" smtClean="0">
                <a:solidFill>
                  <a:srgbClr val="0070C0"/>
                </a:solidFill>
              </a:rPr>
              <a:t>beszédedért </a:t>
            </a:r>
            <a:r>
              <a:rPr lang="hu-HU" sz="1800" dirty="0">
                <a:solidFill>
                  <a:srgbClr val="0070C0"/>
                </a:solidFill>
              </a:rPr>
              <a:t>hiszünk, hanem mert magunk hallottuk és tudjuk, hogy valóban ő a világ üdvözítője</a:t>
            </a:r>
            <a:r>
              <a:rPr lang="hu-HU" sz="1800" dirty="0" smtClean="0">
                <a:solidFill>
                  <a:srgbClr val="0070C0"/>
                </a:solidFill>
              </a:rPr>
              <a:t>.</a:t>
            </a:r>
            <a:r>
              <a:rPr lang="hu-HU" sz="1800" dirty="0" smtClean="0">
                <a:solidFill>
                  <a:srgbClr val="0070C0"/>
                </a:solidFill>
              </a:rPr>
              <a:t>”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Jn 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4,41-42</a:t>
            </a:r>
            <a:endParaRPr lang="hu-HU" sz="1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Megmondott nekem mindent – de nem mindegy, hogyan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C00000"/>
                </a:solidFill>
              </a:rPr>
              <a:t>megértéssel</a:t>
            </a:r>
            <a:endParaRPr lang="hu-HU" sz="22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C00000"/>
                </a:solidFill>
              </a:rPr>
              <a:t>megbecsüléssel</a:t>
            </a:r>
            <a:endParaRPr lang="hu-HU" sz="22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C00000"/>
                </a:solidFill>
              </a:rPr>
              <a:t>együttérzéssel</a:t>
            </a:r>
            <a:endParaRPr lang="hu-HU" sz="22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C00000"/>
                </a:solidFill>
              </a:rPr>
              <a:t>ítélkezés</a:t>
            </a:r>
            <a:r>
              <a:rPr lang="hu-HU" sz="2200" dirty="0" smtClean="0">
                <a:solidFill>
                  <a:srgbClr val="C00000"/>
                </a:solidFill>
              </a:rPr>
              <a:t>, </a:t>
            </a:r>
            <a:r>
              <a:rPr lang="hu-HU" sz="2200" dirty="0" smtClean="0">
                <a:solidFill>
                  <a:srgbClr val="C00000"/>
                </a:solidFill>
              </a:rPr>
              <a:t>megalázás, vádaskodás </a:t>
            </a:r>
            <a:r>
              <a:rPr lang="hu-HU" sz="2200" dirty="0" smtClean="0">
                <a:solidFill>
                  <a:srgbClr val="C00000"/>
                </a:solidFill>
              </a:rPr>
              <a:t>és </a:t>
            </a:r>
            <a:r>
              <a:rPr lang="hu-HU" sz="2200" dirty="0" smtClean="0">
                <a:solidFill>
                  <a:srgbClr val="C00000"/>
                </a:solidFill>
              </a:rPr>
              <a:t>fenyegetés nélkül</a:t>
            </a:r>
            <a:endParaRPr lang="hu-HU" sz="22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C00000"/>
                </a:solidFill>
              </a:rPr>
              <a:t>b</a:t>
            </a:r>
            <a:r>
              <a:rPr lang="hu-HU" sz="2200" dirty="0" smtClean="0">
                <a:solidFill>
                  <a:srgbClr val="C00000"/>
                </a:solidFill>
              </a:rPr>
              <a:t>ékességgel, türelemmel és szeretettel</a:t>
            </a:r>
            <a:endParaRPr lang="hu-HU" sz="22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C00000"/>
                </a:solidFill>
              </a:rPr>
              <a:t>megbocsátással</a:t>
            </a:r>
            <a:endParaRPr lang="hu-HU" sz="22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>
                <a:solidFill>
                  <a:srgbClr val="C00000"/>
                </a:solidFill>
              </a:rPr>
              <a:t>s</a:t>
            </a:r>
            <a:r>
              <a:rPr lang="hu-HU" sz="2200" dirty="0" smtClean="0">
                <a:solidFill>
                  <a:srgbClr val="C00000"/>
                </a:solidFill>
              </a:rPr>
              <a:t>egítő, támogató jelenléttel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>
                <a:solidFill>
                  <a:srgbClr val="C00000"/>
                </a:solidFill>
              </a:rPr>
              <a:t>takargatás vagy elhallgatás nélkül</a:t>
            </a:r>
            <a:endParaRPr lang="hu-HU" sz="220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200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Ezek az aratás főbb eszközei!</a:t>
            </a:r>
            <a:endParaRPr lang="hu-HU" sz="24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2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/>
              <a:t>Jézus módszere ma is működik: akik Vele találkoznak, hisznek!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538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0605" cy="818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Az aratásra most van szükség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700" dirty="0" smtClean="0">
                <a:solidFill>
                  <a:srgbClr val="0070C0"/>
                </a:solidFill>
              </a:rPr>
              <a:t>„</a:t>
            </a:r>
            <a:r>
              <a:rPr lang="hu-HU" sz="1800" dirty="0" smtClean="0">
                <a:solidFill>
                  <a:srgbClr val="0070C0"/>
                </a:solidFill>
              </a:rPr>
              <a:t>Vajon </a:t>
            </a:r>
            <a:r>
              <a:rPr lang="hu-HU" sz="1800" dirty="0">
                <a:solidFill>
                  <a:srgbClr val="0070C0"/>
                </a:solidFill>
              </a:rPr>
              <a:t>nem ti </a:t>
            </a:r>
            <a:r>
              <a:rPr lang="hu-HU" sz="1800" dirty="0" smtClean="0">
                <a:solidFill>
                  <a:srgbClr val="0070C0"/>
                </a:solidFill>
              </a:rPr>
              <a:t>magatok </a:t>
            </a:r>
            <a:r>
              <a:rPr lang="hu-HU" sz="1800" dirty="0">
                <a:solidFill>
                  <a:srgbClr val="0070C0"/>
                </a:solidFill>
              </a:rPr>
              <a:t>mondjátok-e, hogy még négy hónap, és jön az aratás? Íme, mondom nektek: </a:t>
            </a:r>
            <a:r>
              <a:rPr lang="hu-HU" sz="1800" dirty="0" smtClean="0">
                <a:solidFill>
                  <a:srgbClr val="0070C0"/>
                </a:solidFill>
              </a:rPr>
              <a:t>emeljétek fel </a:t>
            </a:r>
            <a:r>
              <a:rPr lang="hu-HU" sz="1800" dirty="0">
                <a:solidFill>
                  <a:srgbClr val="0070C0"/>
                </a:solidFill>
              </a:rPr>
              <a:t>a szemeteket, és lássátok meg, hogy a mezők már fehérek az </a:t>
            </a:r>
            <a:r>
              <a:rPr lang="hu-HU" sz="1800" dirty="0" smtClean="0">
                <a:solidFill>
                  <a:srgbClr val="0070C0"/>
                </a:solidFill>
              </a:rPr>
              <a:t>aratásra</a:t>
            </a:r>
            <a:r>
              <a:rPr lang="hu-HU" sz="1800" dirty="0" smtClean="0">
                <a:solidFill>
                  <a:srgbClr val="0070C0"/>
                </a:solidFill>
              </a:rPr>
              <a:t>.</a:t>
            </a:r>
            <a:r>
              <a:rPr lang="hu-HU" sz="1700" dirty="0" smtClean="0">
                <a:solidFill>
                  <a:srgbClr val="0070C0"/>
                </a:solidFill>
              </a:rPr>
              <a:t>” </a:t>
            </a:r>
            <a:endParaRPr lang="hu-HU" sz="1700" dirty="0" smtClean="0">
              <a:solidFill>
                <a:srgbClr val="0070C0"/>
              </a:solidFill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hu-HU" dirty="0" smtClean="0">
                <a:solidFill>
                  <a:srgbClr val="0070C0"/>
                </a:solidFill>
                <a:cs typeface="Arial" panose="020B0604020202020204" pitchFamily="34" charset="0"/>
              </a:rPr>
              <a:t>Jn </a:t>
            </a:r>
            <a:r>
              <a:rPr lang="hu-HU" dirty="0" smtClean="0">
                <a:solidFill>
                  <a:srgbClr val="0070C0"/>
                </a:solidFill>
                <a:cs typeface="Arial" panose="020B0604020202020204" pitchFamily="34" charset="0"/>
              </a:rPr>
              <a:t>4,35</a:t>
            </a:r>
            <a:endParaRPr lang="hu-HU" dirty="0" smtClean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323273"/>
            <a:ext cx="6012470" cy="55787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900" dirty="0" smtClean="0">
                <a:solidFill>
                  <a:srgbClr val="C00000"/>
                </a:solidFill>
              </a:rPr>
              <a:t>Szeretjük halogatni az aratás munkáját, mert tudjuk, hogy nagy erőfeszítéssel jár</a:t>
            </a:r>
            <a:endParaRPr lang="hu-HU" sz="19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900" dirty="0" smtClean="0"/>
              <a:t>sokkal többször gondolunk magunkra inkább mint magvetőkre, mint aratókra</a:t>
            </a:r>
            <a:endParaRPr lang="hu-HU" sz="19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900" dirty="0"/>
              <a:t>p</a:t>
            </a:r>
            <a:r>
              <a:rPr lang="hu-HU" sz="1900" dirty="0" smtClean="0"/>
              <a:t>edig az aratásért jutalom is jár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900" dirty="0" smtClean="0">
                <a:solidFill>
                  <a:srgbClr val="0070C0"/>
                </a:solidFill>
              </a:rPr>
              <a:t>aratás = begyűjteni a lelkeket az örök életre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900" dirty="0" smtClean="0"/>
              <a:t>a gondolat maga csábító, de nem szeretjük elvégezni a kemény munkát</a:t>
            </a:r>
            <a:endParaRPr lang="hu-HU" sz="19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1900" dirty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1900" dirty="0" smtClean="0">
                <a:solidFill>
                  <a:srgbClr val="C00000"/>
                </a:solidFill>
              </a:rPr>
              <a:t>Jézus aratásba küld minket</a:t>
            </a:r>
            <a:r>
              <a:rPr lang="hu-HU" sz="1900" dirty="0" smtClean="0">
                <a:solidFill>
                  <a:srgbClr val="C00000"/>
                </a:solidFill>
              </a:rPr>
              <a:t> </a:t>
            </a:r>
            <a:endParaRPr lang="hu-HU" sz="19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900" i="1" dirty="0">
                <a:solidFill>
                  <a:srgbClr val="0070C0"/>
                </a:solidFill>
              </a:rPr>
              <a:t>h</a:t>
            </a:r>
            <a:r>
              <a:rPr lang="hu-HU" sz="1900" i="1" dirty="0" smtClean="0">
                <a:solidFill>
                  <a:srgbClr val="0070C0"/>
                </a:solidFill>
              </a:rPr>
              <a:t>iszek abban, hogy ha merünk másoknak beszélni Jézusról, hogy mi mindent tett velünk, akkor aratni is fogunk</a:t>
            </a:r>
            <a:endParaRPr lang="hu-HU" sz="1900" i="1" dirty="0" smtClean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900" dirty="0"/>
              <a:t>h</a:t>
            </a:r>
            <a:r>
              <a:rPr lang="hu-HU" sz="1900" dirty="0" smtClean="0"/>
              <a:t>iszem, hogy a Szentlélek készítette el ezt az üzenetet nekünk – ez az üzenet egyszerre személyes számodra, és közösségi a gyülekezetünk számára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900" dirty="0" smtClean="0">
                <a:solidFill>
                  <a:srgbClr val="7030A0"/>
                </a:solidFill>
              </a:rPr>
              <a:t>Tedd próbára Jézus szavait és a Szentlélek erejét!</a:t>
            </a:r>
            <a:endParaRPr lang="hu-HU" sz="19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1"/>
                </a:solidFill>
              </a:rPr>
              <a:t>Jézus a messiás</a:t>
            </a:r>
            <a:endParaRPr lang="hu-HU" sz="2800" dirty="0">
              <a:solidFill>
                <a:schemeClr val="accent1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1525" y="3205491"/>
            <a:ext cx="3276245" cy="24968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</a:rPr>
              <a:t>„</a:t>
            </a:r>
            <a:r>
              <a:rPr lang="hu-HU" sz="1800" dirty="0">
                <a:solidFill>
                  <a:srgbClr val="0070C0"/>
                </a:solidFill>
              </a:rPr>
              <a:t>Már nem a te </a:t>
            </a:r>
            <a:r>
              <a:rPr lang="hu-HU" sz="1800" dirty="0" smtClean="0">
                <a:solidFill>
                  <a:srgbClr val="0070C0"/>
                </a:solidFill>
              </a:rPr>
              <a:t>beszédedért </a:t>
            </a:r>
            <a:r>
              <a:rPr lang="hu-HU" sz="1800" dirty="0">
                <a:solidFill>
                  <a:srgbClr val="0070C0"/>
                </a:solidFill>
              </a:rPr>
              <a:t>hiszünk, hanem mert magunk hallottuk és tudjuk, hogy valóban ő a világ </a:t>
            </a:r>
            <a:r>
              <a:rPr lang="hu-HU" sz="1800" dirty="0" smtClean="0">
                <a:solidFill>
                  <a:srgbClr val="0070C0"/>
                </a:solidFill>
              </a:rPr>
              <a:t>üdvözítője</a:t>
            </a:r>
            <a:r>
              <a:rPr lang="hu-HU" sz="1800" dirty="0" smtClean="0">
                <a:solidFill>
                  <a:srgbClr val="0070C0"/>
                </a:solidFill>
              </a:rPr>
              <a:t>.” </a:t>
            </a:r>
            <a:endParaRPr lang="hu-HU" sz="1800" dirty="0">
              <a:solidFill>
                <a:srgbClr val="0070C0"/>
              </a:solidFill>
            </a:endParaRPr>
          </a:p>
          <a:p>
            <a:pPr algn="r">
              <a:spcBef>
                <a:spcPts val="0"/>
              </a:spcBef>
            </a:pP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Jn </a:t>
            </a:r>
            <a:r>
              <a:rPr lang="hu-HU" sz="1800" dirty="0" smtClean="0">
                <a:solidFill>
                  <a:srgbClr val="0070C0"/>
                </a:solidFill>
                <a:cs typeface="Arial" panose="020B0604020202020204" pitchFamily="34" charset="0"/>
              </a:rPr>
              <a:t>4,42</a:t>
            </a:r>
            <a:endParaRPr lang="hu-HU" sz="1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43714" y="425302"/>
            <a:ext cx="6535142" cy="5475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/>
              <a:t>Az </a:t>
            </a:r>
            <a:r>
              <a:rPr lang="hu-HU" sz="2400" dirty="0" smtClean="0"/>
              <a:t>embereknek szüksége van Jézusra – üdvözítőre, SZABADÍTÓRA van szükség</a:t>
            </a:r>
            <a:endParaRPr lang="hu-HU" sz="2400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C00000"/>
                </a:solidFill>
              </a:rPr>
              <a:t>Nincs olyan élet, amely teljes lenne Krisztus nélkül</a:t>
            </a:r>
            <a:endParaRPr lang="hu-HU" sz="2400" dirty="0" smtClean="0">
              <a:solidFill>
                <a:srgbClr val="C0000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 smtClean="0"/>
              <a:t>a teremtettségünknél fogva kötődünk Istenhez, még ha nem is ismerik el ezt az emberek</a:t>
            </a:r>
            <a:endParaRPr lang="hu-HU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a</a:t>
            </a:r>
            <a:r>
              <a:rPr lang="hu-HU" sz="2200" dirty="0" smtClean="0"/>
              <a:t> Pásztorra azért van szükség, hogy a bárányok ne </a:t>
            </a:r>
            <a:r>
              <a:rPr lang="hu-HU" sz="2200" dirty="0" err="1" smtClean="0"/>
              <a:t>bántsák</a:t>
            </a:r>
            <a:r>
              <a:rPr lang="hu-HU" sz="2200" dirty="0" smtClean="0"/>
              <a:t> egymást</a:t>
            </a:r>
            <a:endParaRPr lang="hu-HU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hu-HU" sz="2200" dirty="0"/>
              <a:t>e</a:t>
            </a:r>
            <a:r>
              <a:rPr lang="hu-HU" sz="2200" dirty="0" smtClean="0"/>
              <a:t>gyedül Jézus tudja meggyógyítani testi és lelki betegségeinket, lelki sérüléseinket</a:t>
            </a:r>
            <a:endParaRPr lang="hu-HU" sz="2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u-HU" sz="2200" dirty="0" smtClean="0">
              <a:solidFill>
                <a:srgbClr val="0070C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 smtClean="0">
                <a:solidFill>
                  <a:srgbClr val="0070C0"/>
                </a:solidFill>
              </a:rPr>
              <a:t>Ha beszélsz arról, hogy mit tett veled Jézus, mások is bizalommal fognak fordulni felé!</a:t>
            </a:r>
            <a:endParaRPr lang="hu-H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2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TM10001114[[fn=Galéria]]</Template>
  <TotalTime>12824</TotalTime>
  <Words>760</Words>
  <Application>Microsoft Office PowerPoint</Application>
  <PresentationFormat>Szélesvásznú</PresentationFormat>
  <Paragraphs>78</Paragraphs>
  <Slides>10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Gill Sans MT</vt:lpstr>
      <vt:lpstr>Gallery</vt:lpstr>
      <vt:lpstr>megmondta</vt:lpstr>
      <vt:lpstr> János evangéliuma 4. rész 27-42.  versek</vt:lpstr>
      <vt:lpstr> János evangéliuma 4. rész 27-42.  versek</vt:lpstr>
      <vt:lpstr>PowerPoint-bemutató</vt:lpstr>
      <vt:lpstr>megmondta bevezető gondolatok</vt:lpstr>
      <vt:lpstr>Jézus titka</vt:lpstr>
      <vt:lpstr>PowerPoint-bemutató</vt:lpstr>
      <vt:lpstr>Az aratásra most van szükség</vt:lpstr>
      <vt:lpstr>Jézus a messiás</vt:lpstr>
      <vt:lpstr>megmondta záró gondolatok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tékozló fiú</dc:title>
  <dc:creator>Hivatal</dc:creator>
  <cp:lastModifiedBy>Hivatal</cp:lastModifiedBy>
  <cp:revision>1057</cp:revision>
  <cp:lastPrinted>2022-04-14T22:32:42Z</cp:lastPrinted>
  <dcterms:created xsi:type="dcterms:W3CDTF">2020-09-26T18:34:06Z</dcterms:created>
  <dcterms:modified xsi:type="dcterms:W3CDTF">2025-11-29T22:34:18Z</dcterms:modified>
</cp:coreProperties>
</file>