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0" r:id="rId3"/>
    <p:sldId id="358" r:id="rId4"/>
    <p:sldId id="363" r:id="rId5"/>
    <p:sldId id="359" r:id="rId6"/>
    <p:sldId id="364" r:id="rId7"/>
    <p:sldId id="319" r:id="rId8"/>
    <p:sldId id="365" r:id="rId9"/>
    <p:sldId id="355" r:id="rId10"/>
    <p:sldId id="366" r:id="rId11"/>
    <p:sldId id="361" r:id="rId12"/>
    <p:sldId id="3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2025. 11. 22.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2025. 11. 22.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84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26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93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825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69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Nem a külsőség számít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Mi van a szívedben</a:t>
            </a:r>
            <a:r>
              <a:rPr lang="hu-HU" sz="2800" dirty="0" smtClean="0">
                <a:solidFill>
                  <a:srgbClr val="C00000"/>
                </a:solidFill>
              </a:rPr>
              <a:t>?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94" y="0"/>
            <a:ext cx="12201293" cy="68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Őszinte istentisztelet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De </a:t>
            </a:r>
            <a:r>
              <a:rPr lang="hu-HU" sz="1800" dirty="0">
                <a:solidFill>
                  <a:srgbClr val="0070C0"/>
                </a:solidFill>
              </a:rPr>
              <a:t>eljön az óra, és az most van, amikor igazi imádói lélekben és igazságban </a:t>
            </a:r>
            <a:r>
              <a:rPr lang="hu-HU" sz="1800" dirty="0" smtClean="0">
                <a:solidFill>
                  <a:srgbClr val="0070C0"/>
                </a:solidFill>
              </a:rPr>
              <a:t>imádják </a:t>
            </a:r>
            <a:r>
              <a:rPr lang="hu-HU" sz="1800" dirty="0">
                <a:solidFill>
                  <a:srgbClr val="0070C0"/>
                </a:solidFill>
              </a:rPr>
              <a:t>az Atyát, mert az Atya is ilyen imádókat </a:t>
            </a:r>
            <a:r>
              <a:rPr lang="hu-HU" sz="1800" dirty="0" smtClean="0">
                <a:solidFill>
                  <a:srgbClr val="0070C0"/>
                </a:solidFill>
              </a:rPr>
              <a:t>keres.</a:t>
            </a:r>
            <a:r>
              <a:rPr lang="hu-HU" sz="1800" baseline="30000" dirty="0">
                <a:solidFill>
                  <a:srgbClr val="0070C0"/>
                </a:solidFill>
              </a:rPr>
              <a:t> </a:t>
            </a:r>
            <a:r>
              <a:rPr lang="hu-HU" sz="1800" dirty="0" smtClean="0">
                <a:solidFill>
                  <a:srgbClr val="0070C0"/>
                </a:solidFill>
              </a:rPr>
              <a:t>Az </a:t>
            </a:r>
            <a:r>
              <a:rPr lang="hu-HU" sz="1800" dirty="0">
                <a:solidFill>
                  <a:srgbClr val="0070C0"/>
                </a:solidFill>
              </a:rPr>
              <a:t>Isten Lélek, és akik imádják őt, </a:t>
            </a:r>
            <a:r>
              <a:rPr lang="hu-HU" sz="1800" dirty="0" smtClean="0">
                <a:solidFill>
                  <a:srgbClr val="0070C0"/>
                </a:solidFill>
              </a:rPr>
              <a:t>azoknak </a:t>
            </a:r>
            <a:r>
              <a:rPr lang="hu-HU" sz="1800" dirty="0">
                <a:solidFill>
                  <a:srgbClr val="0070C0"/>
                </a:solidFill>
              </a:rPr>
              <a:t>lélekben és igazságban kell </a:t>
            </a:r>
            <a:r>
              <a:rPr lang="hu-HU" sz="1800" dirty="0" smtClean="0">
                <a:solidFill>
                  <a:srgbClr val="0070C0"/>
                </a:solidFill>
              </a:rPr>
              <a:t>imádniuk</a:t>
            </a:r>
            <a:r>
              <a:rPr lang="hu-HU" sz="1800" dirty="0" smtClean="0">
                <a:solidFill>
                  <a:srgbClr val="0070C0"/>
                </a:solidFill>
              </a:rPr>
              <a:t>.”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Jn 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4,23-24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425302"/>
            <a:ext cx="6535142" cy="5475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Az istentisztelet a szívünk és lelkünk ügye</a:t>
            </a:r>
            <a:endParaRPr lang="hu-HU" sz="24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Nekem van rá szükségem, és nem Istennek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l</a:t>
            </a:r>
            <a:r>
              <a:rPr lang="hu-HU" sz="2200" dirty="0" smtClean="0"/>
              <a:t>élek és igazság – átadom magam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adhatom mindig teljesen magam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nem a helyszín számít, hanem a jelenlét – Isten jelenléte, és hogy én hogyan vagyok jelen</a:t>
            </a:r>
            <a:endParaRPr lang="hu-H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Neked őszinte az istentiszteleted?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Nem a külsőség számít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0039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C00000"/>
                </a:solidFill>
              </a:rPr>
              <a:t>Jézus istentiszteletének része volt a rendszeres elcsendesedés, elvonulás és imádkozás. Lényege a szoros lelki kapcsolat az Atyával.</a:t>
            </a:r>
            <a:endParaRPr lang="hu-HU" sz="3600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hu-HU" sz="3600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3600" dirty="0" smtClean="0"/>
              <a:t>A Szentlélek tudja igazán vezetni és formálni az istentiszteletünket. Meg kell tanulnunk engedni neki, amikor valami újra indít </a:t>
            </a:r>
            <a:r>
              <a:rPr lang="hu-HU" sz="3600" dirty="0" smtClean="0"/>
              <a:t>bennünket.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2032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János evangéliuma </a:t>
            </a:r>
            <a:r>
              <a:rPr lang="hu-HU" sz="2800" dirty="0">
                <a:solidFill>
                  <a:srgbClr val="C00000"/>
                </a:solidFill>
              </a:rPr>
              <a:t>4</a:t>
            </a:r>
            <a:r>
              <a:rPr lang="hu-HU" sz="2800" dirty="0" smtClean="0">
                <a:solidFill>
                  <a:srgbClr val="C00000"/>
                </a:solidFill>
              </a:rPr>
              <a:t>. </a:t>
            </a:r>
            <a:r>
              <a:rPr lang="hu-HU" sz="2800" dirty="0" smtClean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</a:t>
            </a:r>
            <a:r>
              <a:rPr lang="hu-HU" sz="2800" dirty="0" smtClean="0">
                <a:solidFill>
                  <a:srgbClr val="C00000"/>
                </a:solidFill>
              </a:rPr>
              <a:t>-26</a:t>
            </a:r>
            <a:r>
              <a:rPr lang="hu-HU" sz="2800" dirty="0" smtClean="0">
                <a:solidFill>
                  <a:srgbClr val="C00000"/>
                </a:solidFill>
              </a:rPr>
              <a:t>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1946137"/>
            <a:ext cx="1205567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</a:t>
            </a:r>
            <a:r>
              <a:rPr lang="hu-HU" sz="2400" dirty="0"/>
              <a:t>Amikor pedig megtudta Jézus, hogy a farizeusok meghallották, hogy ő több tanítványt </a:t>
            </a:r>
            <a:r>
              <a:rPr lang="hu-HU" sz="2400" dirty="0" smtClean="0"/>
              <a:t>szerez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és </a:t>
            </a:r>
            <a:r>
              <a:rPr lang="hu-HU" sz="2400" dirty="0"/>
              <a:t>keresztel, mint János –</a:t>
            </a:r>
            <a:r>
              <a:rPr lang="hu-HU" sz="2400" baseline="30000" dirty="0"/>
              <a:t>2</a:t>
            </a:r>
            <a:r>
              <a:rPr lang="hu-HU" sz="2400" dirty="0"/>
              <a:t>bár maga Jézus nem keresztelt, hanem a tanítványai –,</a:t>
            </a:r>
            <a:r>
              <a:rPr lang="hu-HU" sz="2400" baseline="30000" dirty="0"/>
              <a:t>3</a:t>
            </a:r>
            <a:r>
              <a:rPr lang="hu-HU" sz="2400" dirty="0"/>
              <a:t>elhagyta Júdeát</a:t>
            </a:r>
            <a:r>
              <a:rPr lang="hu-HU" sz="2400" dirty="0" smtClean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és </a:t>
            </a:r>
            <a:r>
              <a:rPr lang="hu-HU" sz="2400" dirty="0"/>
              <a:t>elment ismét Galileába.</a:t>
            </a:r>
            <a:r>
              <a:rPr lang="hu-HU" sz="2400" baseline="30000" dirty="0"/>
              <a:t>4</a:t>
            </a:r>
            <a:r>
              <a:rPr lang="hu-HU" sz="2400" dirty="0"/>
              <a:t>Samárián kellett pedig átmennie,</a:t>
            </a:r>
            <a:r>
              <a:rPr lang="hu-HU" sz="2400" baseline="30000" dirty="0"/>
              <a:t>5</a:t>
            </a:r>
            <a:r>
              <a:rPr lang="hu-HU" sz="2400" dirty="0"/>
              <a:t>és így jutott el Samária egyik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városához</a:t>
            </a:r>
            <a:r>
              <a:rPr lang="hu-HU" sz="2400" dirty="0"/>
              <a:t>, amelynek Sikár volt a neve. Ez közel volt ahhoz a birtokhoz, amelyet Jákób adott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fiának</a:t>
            </a:r>
            <a:r>
              <a:rPr lang="hu-HU" sz="2400" dirty="0"/>
              <a:t>, </a:t>
            </a:r>
            <a:r>
              <a:rPr lang="hu-HU" sz="2400" dirty="0" smtClean="0"/>
              <a:t>Józsefnek. </a:t>
            </a:r>
            <a:r>
              <a:rPr lang="hu-HU" sz="2400" baseline="30000" dirty="0" smtClean="0"/>
              <a:t>6</a:t>
            </a:r>
            <a:r>
              <a:rPr lang="hu-HU" sz="2400" dirty="0" smtClean="0"/>
              <a:t>Ott </a:t>
            </a:r>
            <a:r>
              <a:rPr lang="hu-HU" sz="2400" dirty="0"/>
              <a:t>volt Jákób forrása. Jézus az úttól elfáradva leült a forrásnál; az idő </a:t>
            </a:r>
            <a:r>
              <a:rPr lang="hu-HU" sz="2400" dirty="0" smtClean="0"/>
              <a:t>délfelé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járt.</a:t>
            </a:r>
            <a:r>
              <a:rPr lang="hu-HU" sz="2400" baseline="30000" dirty="0" smtClean="0"/>
              <a:t>7</a:t>
            </a:r>
            <a:r>
              <a:rPr lang="hu-HU" sz="2400" dirty="0" smtClean="0"/>
              <a:t>Egy </a:t>
            </a:r>
            <a:r>
              <a:rPr lang="hu-HU" sz="2400" dirty="0" err="1"/>
              <a:t>samáriai</a:t>
            </a:r>
            <a:r>
              <a:rPr lang="hu-HU" sz="2400" dirty="0"/>
              <a:t> asszony jött vizet meríteni. Jézus így szólt hozzá: Adj innom!</a:t>
            </a:r>
            <a:r>
              <a:rPr lang="hu-HU" sz="2400" baseline="30000" dirty="0"/>
              <a:t>8</a:t>
            </a:r>
            <a:r>
              <a:rPr lang="hu-HU" sz="2400" dirty="0"/>
              <a:t>Tanítványai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ugyanis </a:t>
            </a:r>
            <a:r>
              <a:rPr lang="hu-HU" sz="2400" dirty="0"/>
              <a:t>elmentek a városba, hogy ennivalót vegyenek.</a:t>
            </a:r>
            <a:r>
              <a:rPr lang="hu-HU" sz="2400" baseline="30000" dirty="0"/>
              <a:t>9</a:t>
            </a:r>
            <a:r>
              <a:rPr lang="hu-HU" sz="2400" dirty="0"/>
              <a:t>A </a:t>
            </a:r>
            <a:r>
              <a:rPr lang="hu-HU" sz="2400" dirty="0" err="1"/>
              <a:t>samáriai</a:t>
            </a:r>
            <a:r>
              <a:rPr lang="hu-HU" sz="2400" dirty="0"/>
              <a:t> asszony ezt mondta: Hogyan</a:t>
            </a:r>
            <a:r>
              <a:rPr lang="hu-HU" sz="2400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Te </a:t>
            </a:r>
            <a:r>
              <a:rPr lang="hu-HU" sz="2400" dirty="0"/>
              <a:t>zsidó létedre tőlem kérsz inni, mikor én </a:t>
            </a:r>
            <a:r>
              <a:rPr lang="hu-HU" sz="2400" dirty="0" err="1"/>
              <a:t>samáriai</a:t>
            </a:r>
            <a:r>
              <a:rPr lang="hu-HU" sz="2400" dirty="0"/>
              <a:t> vagyok? Mert a zsidók nem érintkeztek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 </a:t>
            </a:r>
            <a:r>
              <a:rPr lang="hu-HU" sz="2400" dirty="0" err="1" smtClean="0"/>
              <a:t>samáriaiakkal</a:t>
            </a:r>
            <a:r>
              <a:rPr lang="hu-HU" sz="2400" dirty="0" smtClean="0"/>
              <a:t>. </a:t>
            </a:r>
            <a:r>
              <a:rPr lang="hu-HU" sz="2400" baseline="30000" dirty="0" smtClean="0"/>
              <a:t>10</a:t>
            </a:r>
            <a:r>
              <a:rPr lang="hu-HU" sz="2400" dirty="0" smtClean="0"/>
              <a:t>Jézus </a:t>
            </a:r>
            <a:r>
              <a:rPr lang="hu-HU" sz="2400" dirty="0"/>
              <a:t>így válaszolt: Ha ismernéd az Isten ajándékát, és hogy ki az, aki így szól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hozzád</a:t>
            </a:r>
            <a:r>
              <a:rPr lang="hu-HU" sz="2400" dirty="0"/>
              <a:t>: Adj innom! – te kértél volna tőle, és ő adott volna neked élő </a:t>
            </a:r>
            <a:r>
              <a:rPr lang="hu-HU" sz="2400" dirty="0" smtClean="0"/>
              <a:t>vizet. </a:t>
            </a:r>
            <a:r>
              <a:rPr lang="hu-HU" sz="2400" baseline="30000" dirty="0" smtClean="0"/>
              <a:t>11</a:t>
            </a:r>
            <a:r>
              <a:rPr lang="hu-HU" sz="2400" dirty="0" smtClean="0"/>
              <a:t>Az </a:t>
            </a:r>
            <a:r>
              <a:rPr lang="hu-HU" sz="2400" dirty="0"/>
              <a:t>asszony így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szólt </a:t>
            </a:r>
            <a:r>
              <a:rPr lang="hu-HU" sz="2400" dirty="0"/>
              <a:t>hozzá: Uram, merítőedényed sincs, a kút is mély, honnan vennéd az élő vizet?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>
                <a:solidFill>
                  <a:srgbClr val="C00000"/>
                </a:solidFill>
              </a:rPr>
              <a:t>János evangéliuma 4. rész 1-26.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1946137"/>
            <a:ext cx="1203784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12</a:t>
            </a:r>
            <a:r>
              <a:rPr lang="hu-HU" sz="2400" dirty="0" smtClean="0"/>
              <a:t>Talán </a:t>
            </a:r>
            <a:r>
              <a:rPr lang="hu-HU" sz="2400" dirty="0"/>
              <a:t>nagyobb vagy te atyánknál, </a:t>
            </a:r>
            <a:r>
              <a:rPr lang="hu-HU" sz="2400" dirty="0" err="1"/>
              <a:t>Jákóbnál</a:t>
            </a:r>
            <a:r>
              <a:rPr lang="hu-HU" sz="2400" dirty="0"/>
              <a:t>, aki ezt a kutat adta nekünk, és aki maga is ebből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ivott</a:t>
            </a:r>
            <a:r>
              <a:rPr lang="hu-HU" sz="2400" dirty="0"/>
              <a:t>, sőt fiai és jószágai is?</a:t>
            </a:r>
            <a:r>
              <a:rPr lang="hu-HU" sz="2400" baseline="30000" dirty="0"/>
              <a:t>13</a:t>
            </a:r>
            <a:r>
              <a:rPr lang="hu-HU" sz="2400" dirty="0"/>
              <a:t>Jézus így válaszolt neki: Aki ebből a vízből iszik, ismét megszomjazik</a:t>
            </a:r>
            <a:r>
              <a:rPr lang="hu-HU" sz="2400" dirty="0" smtClean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4</a:t>
            </a:r>
            <a:r>
              <a:rPr lang="hu-HU" sz="2400" dirty="0" smtClean="0"/>
              <a:t>de </a:t>
            </a:r>
            <a:r>
              <a:rPr lang="hu-HU" sz="2400" dirty="0"/>
              <a:t>aki abból a vízből iszik, amelyet én adok neki, soha többé meg nem szomjazik, mert örök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életre </a:t>
            </a:r>
            <a:r>
              <a:rPr lang="hu-HU" sz="2400" dirty="0"/>
              <a:t>buzgó víz forrásává lesz </a:t>
            </a:r>
            <a:r>
              <a:rPr lang="hu-HU" sz="2400" dirty="0" smtClean="0"/>
              <a:t>benne. </a:t>
            </a:r>
            <a:r>
              <a:rPr lang="hu-HU" sz="2400" baseline="30000" dirty="0" smtClean="0"/>
              <a:t>15</a:t>
            </a:r>
            <a:r>
              <a:rPr lang="hu-HU" sz="2400" dirty="0" smtClean="0"/>
              <a:t>Az </a:t>
            </a:r>
            <a:r>
              <a:rPr lang="hu-HU" sz="2400" dirty="0"/>
              <a:t>asszony erre ezt mondta: Uram, add nekem azt 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vizet</a:t>
            </a:r>
            <a:r>
              <a:rPr lang="hu-HU" sz="2400" dirty="0"/>
              <a:t>, hogy ne szomjazzam meg, és ne kelljen idejárnom meríteni.</a:t>
            </a:r>
            <a:r>
              <a:rPr lang="hu-HU" sz="2400" baseline="30000" dirty="0"/>
              <a:t>16</a:t>
            </a:r>
            <a:r>
              <a:rPr lang="hu-HU" sz="2400" dirty="0"/>
              <a:t>Jézus így szólt hozzá: Menj el</a:t>
            </a:r>
            <a:r>
              <a:rPr lang="hu-HU" sz="2400" dirty="0" smtClean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hívd </a:t>
            </a:r>
            <a:r>
              <a:rPr lang="hu-HU" sz="2400" dirty="0"/>
              <a:t>a férjedet, és jöjj vissza!</a:t>
            </a:r>
            <a:r>
              <a:rPr lang="hu-HU" sz="2400" baseline="30000" dirty="0"/>
              <a:t>17</a:t>
            </a:r>
            <a:r>
              <a:rPr lang="hu-HU" sz="2400" dirty="0"/>
              <a:t>Az asszony így válaszolt: Nincs férjem. Jézus erre ezt mondta: Jól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mondtad</a:t>
            </a:r>
            <a:r>
              <a:rPr lang="hu-HU" sz="2400" dirty="0"/>
              <a:t>, hogy férjed nincs,</a:t>
            </a:r>
            <a:r>
              <a:rPr lang="hu-HU" sz="2400" baseline="30000" dirty="0"/>
              <a:t>18</a:t>
            </a:r>
            <a:r>
              <a:rPr lang="hu-HU" sz="2400" dirty="0"/>
              <a:t>mert öt férjed volt, és akivel most élsz, nem férjed: ebben igazat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mondtál.</a:t>
            </a:r>
            <a:r>
              <a:rPr lang="hu-HU" sz="2400" baseline="30000" dirty="0" smtClean="0"/>
              <a:t>19</a:t>
            </a:r>
            <a:r>
              <a:rPr lang="hu-HU" sz="2400" dirty="0" smtClean="0"/>
              <a:t>Az </a:t>
            </a:r>
            <a:r>
              <a:rPr lang="hu-HU" sz="2400" dirty="0"/>
              <a:t>asszony így felelt: Uram, látom, hogy próféta vagy.</a:t>
            </a:r>
            <a:r>
              <a:rPr lang="hu-HU" sz="2400" baseline="30000" dirty="0"/>
              <a:t>20</a:t>
            </a:r>
            <a:r>
              <a:rPr lang="hu-HU" sz="2400" dirty="0"/>
              <a:t>A mi atyáink ezen a hegyen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imádták </a:t>
            </a:r>
            <a:r>
              <a:rPr lang="hu-HU" sz="2400" dirty="0"/>
              <a:t>Istent, ti pedig azt mondjátok, hogy Jeruzsálemben van az a hely, ahol Istent imádni kell</a:t>
            </a:r>
            <a:r>
              <a:rPr lang="hu-HU" sz="24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21</a:t>
            </a:r>
            <a:r>
              <a:rPr lang="hu-HU" sz="2400" dirty="0" smtClean="0"/>
              <a:t>Jézus </a:t>
            </a:r>
            <a:r>
              <a:rPr lang="hu-HU" sz="2400" dirty="0"/>
              <a:t>így válaszolt: Higgy nekem, asszony, hogy eljön az óra, amikor nem ezen a hegyen, nem </a:t>
            </a:r>
            <a:r>
              <a:rPr lang="hu-HU" sz="2400" dirty="0" smtClean="0"/>
              <a:t>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Jeruzsálemben </a:t>
            </a:r>
            <a:r>
              <a:rPr lang="hu-HU" sz="2400" dirty="0"/>
              <a:t>imádjátok az Atyát.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>
                <a:solidFill>
                  <a:srgbClr val="C00000"/>
                </a:solidFill>
              </a:rPr>
              <a:t>János evangéliuma 4. rész 1-26.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869467"/>
            <a:ext cx="1200668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22</a:t>
            </a:r>
            <a:r>
              <a:rPr lang="hu-HU" sz="2400" dirty="0"/>
              <a:t>Ti azt imádjátok, akit nem ismertek, mi azt imádjuk, akit ismerünk, mert az üdvösség a </a:t>
            </a:r>
            <a:r>
              <a:rPr lang="hu-HU" sz="2400" dirty="0" smtClean="0"/>
              <a:t>zsidók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közül támad. </a:t>
            </a:r>
            <a:r>
              <a:rPr lang="hu-HU" sz="2400" baseline="30000" dirty="0" smtClean="0"/>
              <a:t>23</a:t>
            </a:r>
            <a:r>
              <a:rPr lang="hu-HU" sz="2400" dirty="0" smtClean="0"/>
              <a:t>De </a:t>
            </a:r>
            <a:r>
              <a:rPr lang="hu-HU" sz="2400" dirty="0"/>
              <a:t>eljön az óra, és az most van, amikor igazi imádói lélekben és igazságban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imádják </a:t>
            </a:r>
            <a:r>
              <a:rPr lang="hu-HU" sz="2400" dirty="0"/>
              <a:t>az Atyát, mert az Atya is ilyen imádókat keres.</a:t>
            </a:r>
            <a:r>
              <a:rPr lang="hu-HU" sz="2400" baseline="30000" dirty="0"/>
              <a:t>24</a:t>
            </a:r>
            <a:r>
              <a:rPr lang="hu-HU" sz="2400" dirty="0"/>
              <a:t>Az Isten Lélek, és akik imádják őt,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azoknak </a:t>
            </a:r>
            <a:r>
              <a:rPr lang="hu-HU" sz="2400" dirty="0"/>
              <a:t>lélekben és igazságban kell imádniuk.</a:t>
            </a:r>
            <a:r>
              <a:rPr lang="hu-HU" sz="2400" baseline="30000" dirty="0"/>
              <a:t>25</a:t>
            </a:r>
            <a:r>
              <a:rPr lang="hu-HU" sz="2400" dirty="0"/>
              <a:t>Az asszony így felelt: Tudom, hogy eljön 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Messiás</a:t>
            </a:r>
            <a:r>
              <a:rPr lang="hu-HU" sz="2400" dirty="0"/>
              <a:t>, akit Krisztusnak neveznek, és amikor eljön, kijelent nekünk mindent.</a:t>
            </a:r>
            <a:r>
              <a:rPr lang="hu-HU" sz="2400" baseline="30000" dirty="0"/>
              <a:t>26</a:t>
            </a:r>
            <a:r>
              <a:rPr lang="hu-HU" sz="2400" dirty="0"/>
              <a:t>Jézus ezt </a:t>
            </a:r>
            <a:r>
              <a:rPr lang="hu-HU" sz="2400" dirty="0" smtClean="0"/>
              <a:t>mondta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neki</a:t>
            </a:r>
            <a:r>
              <a:rPr lang="hu-HU" sz="2400" dirty="0"/>
              <a:t>: Én vagyok az, aki veled beszélek.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Nem a külsőség számít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003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„maga Jézus nem keresztelt, hanem a tanítványai”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FF0000"/>
                </a:solidFill>
              </a:rPr>
              <a:t>Mert ismeri pártoskodó szívünket, dicsekvésre hajlamos nagyravágyó lelkünket és a külsőségekre fókuszáló csalfa szemünket!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Amikor az emberek azzal kezdtek el foglalkozni, hogy Jézus több tanítványt keresztel, mint János, Jézus elhagyta Júdeát.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C00000"/>
                </a:solidFill>
              </a:rPr>
              <a:t>Így tudta érzékeltetni, hogy ez nem verseny, s nem a külsőség számít!</a:t>
            </a:r>
            <a:endParaRPr lang="hu-H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Nem a külsőség számít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227490"/>
            <a:ext cx="12192000" cy="88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Jézus szakít a hagyománnyal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7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A </a:t>
            </a:r>
            <a:r>
              <a:rPr lang="hu-HU" sz="1800" dirty="0" err="1">
                <a:solidFill>
                  <a:srgbClr val="0070C0"/>
                </a:solidFill>
              </a:rPr>
              <a:t>samáriai</a:t>
            </a:r>
            <a:r>
              <a:rPr lang="hu-HU" sz="1800" dirty="0">
                <a:solidFill>
                  <a:srgbClr val="0070C0"/>
                </a:solidFill>
              </a:rPr>
              <a:t> asszony ezt mondta: Hogyan</a:t>
            </a:r>
            <a:r>
              <a:rPr lang="hu-HU" sz="1800" dirty="0" smtClean="0">
                <a:solidFill>
                  <a:srgbClr val="0070C0"/>
                </a:solidFill>
              </a:rPr>
              <a:t>? Te </a:t>
            </a:r>
            <a:r>
              <a:rPr lang="hu-HU" sz="1800" dirty="0">
                <a:solidFill>
                  <a:srgbClr val="0070C0"/>
                </a:solidFill>
              </a:rPr>
              <a:t>zsidó létedre tőlem kérsz inni, mikor én </a:t>
            </a:r>
            <a:r>
              <a:rPr lang="hu-HU" sz="1800" dirty="0" err="1">
                <a:solidFill>
                  <a:srgbClr val="0070C0"/>
                </a:solidFill>
              </a:rPr>
              <a:t>samáriai</a:t>
            </a:r>
            <a:r>
              <a:rPr lang="hu-HU" sz="1800" dirty="0">
                <a:solidFill>
                  <a:srgbClr val="0070C0"/>
                </a:solidFill>
              </a:rPr>
              <a:t> vagyok? Mert a zsidók nem érintkeztek </a:t>
            </a:r>
            <a:r>
              <a:rPr lang="hu-HU" sz="1800" dirty="0" smtClean="0">
                <a:solidFill>
                  <a:srgbClr val="0070C0"/>
                </a:solidFill>
              </a:rPr>
              <a:t>a </a:t>
            </a:r>
            <a:r>
              <a:rPr lang="hu-HU" sz="1800" dirty="0" err="1">
                <a:solidFill>
                  <a:srgbClr val="0070C0"/>
                </a:solidFill>
              </a:rPr>
              <a:t>samáriaiakkal</a:t>
            </a:r>
            <a:r>
              <a:rPr lang="hu-HU" sz="1800" dirty="0" smtClean="0">
                <a:solidFill>
                  <a:srgbClr val="0070C0"/>
                </a:solidFill>
              </a:rPr>
              <a:t>.</a:t>
            </a:r>
            <a:r>
              <a:rPr lang="hu-HU" sz="1700" dirty="0" smtClean="0">
                <a:solidFill>
                  <a:srgbClr val="0070C0"/>
                </a:solidFill>
              </a:rPr>
              <a:t>” </a:t>
            </a:r>
            <a:endParaRPr lang="hu-HU" sz="1700" dirty="0" smtClean="0">
              <a:solidFill>
                <a:srgbClr val="0070C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u-HU" dirty="0" smtClean="0">
                <a:solidFill>
                  <a:srgbClr val="0070C0"/>
                </a:solidFill>
                <a:cs typeface="Arial" panose="020B0604020202020204" pitchFamily="34" charset="0"/>
              </a:rPr>
              <a:t>Jn </a:t>
            </a:r>
            <a:r>
              <a:rPr lang="hu-HU" dirty="0" smtClean="0">
                <a:solidFill>
                  <a:srgbClr val="0070C0"/>
                </a:solidFill>
                <a:cs typeface="Arial" panose="020B0604020202020204" pitchFamily="34" charset="0"/>
              </a:rPr>
              <a:t>4,9</a:t>
            </a:r>
            <a:endParaRPr lang="hu-HU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23273"/>
            <a:ext cx="6012470" cy="55787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900" dirty="0" smtClean="0">
                <a:solidFill>
                  <a:srgbClr val="C00000"/>
                </a:solidFill>
              </a:rPr>
              <a:t>Azt halljuk állandóan, hogy a hagyományaink formálják az identitásunkat</a:t>
            </a:r>
            <a:endParaRPr lang="hu-HU" sz="19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dirty="0"/>
              <a:t>n</a:t>
            </a:r>
            <a:r>
              <a:rPr lang="hu-HU" sz="1900" dirty="0" smtClean="0"/>
              <a:t>yilván fontos, hogy legyenek gyökereink, és legyenek eszközeink arra, hogy formáljuk identitásunkat</a:t>
            </a:r>
            <a:endParaRPr lang="hu-HU" sz="19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dirty="0" smtClean="0"/>
              <a:t>érdemes azért megvizsgálni, hogy a nemzeti és kulturális identitásunk nem ütközik-e olykor a krisztusi identitásunkkal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dirty="0"/>
              <a:t>a</a:t>
            </a:r>
            <a:r>
              <a:rPr lang="hu-HU" sz="1900" dirty="0" smtClean="0"/>
              <a:t>zt is érdemes átgondolni, hogy mely vallási szokásaink vonják el a figyelmünket a lényegről, és formálnak bennünk hamis krisztustudatot</a:t>
            </a:r>
            <a:endParaRPr lang="hu-HU" sz="19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9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900" dirty="0" smtClean="0">
                <a:solidFill>
                  <a:srgbClr val="C00000"/>
                </a:solidFill>
              </a:rPr>
              <a:t>Isten megszegi szokásainkat</a:t>
            </a:r>
            <a:r>
              <a:rPr lang="hu-HU" sz="1900" dirty="0" smtClean="0">
                <a:solidFill>
                  <a:srgbClr val="C00000"/>
                </a:solidFill>
              </a:rPr>
              <a:t> </a:t>
            </a:r>
            <a:endParaRPr lang="hu-HU" sz="19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i="1" dirty="0" smtClean="0">
                <a:solidFill>
                  <a:srgbClr val="0070C0"/>
                </a:solidFill>
              </a:rPr>
              <a:t>zsidók nem érintkeznek </a:t>
            </a:r>
            <a:r>
              <a:rPr lang="hu-HU" sz="1900" i="1" dirty="0" err="1" smtClean="0">
                <a:solidFill>
                  <a:srgbClr val="0070C0"/>
                </a:solidFill>
              </a:rPr>
              <a:t>samáriaiakkal</a:t>
            </a:r>
            <a:endParaRPr lang="hu-HU" sz="1900" i="1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i="1" dirty="0" smtClean="0">
                <a:solidFill>
                  <a:srgbClr val="0070C0"/>
                </a:solidFill>
              </a:rPr>
              <a:t>f</a:t>
            </a:r>
            <a:r>
              <a:rPr lang="hu-HU" sz="1900" i="1" dirty="0" smtClean="0">
                <a:solidFill>
                  <a:srgbClr val="0070C0"/>
                </a:solidFill>
              </a:rPr>
              <a:t>érfiak nem állnak szóba idegen nőkkel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dirty="0" smtClean="0"/>
              <a:t>izgalmas, hogy Jézus nem mond ítéletet a szokás felett, egyszerűen csak nem alkalmazza.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dirty="0" smtClean="0"/>
              <a:t>s</a:t>
            </a:r>
            <a:r>
              <a:rPr lang="hu-HU" sz="1900" dirty="0" smtClean="0"/>
              <a:t>zámára fontosabb az asszony hitre vezetése, és ehhez átlépi a határokat – mert ez a lényeg</a:t>
            </a:r>
            <a:endParaRPr lang="hu-HU" sz="19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dirty="0" smtClean="0"/>
              <a:t>Jézus szándékosan feszegeti a határokat, hogy ne merevedjen be az életünk, lelkünk, a szívünk</a:t>
            </a: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1709"/>
            <a:ext cx="12192000" cy="91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Jézus </a:t>
            </a:r>
            <a:r>
              <a:rPr lang="hu-HU" sz="2800" dirty="0" smtClean="0">
                <a:solidFill>
                  <a:schemeClr val="accent1"/>
                </a:solidFill>
              </a:rPr>
              <a:t>az élő víz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Jézus </a:t>
            </a:r>
            <a:r>
              <a:rPr lang="hu-HU" sz="1800" dirty="0">
                <a:solidFill>
                  <a:srgbClr val="0070C0"/>
                </a:solidFill>
              </a:rPr>
              <a:t>így válaszolt: Ha ismernéd az Isten ajándékát, és hogy ki az, aki így szól </a:t>
            </a:r>
            <a:r>
              <a:rPr lang="hu-HU" sz="1800" dirty="0" smtClean="0">
                <a:solidFill>
                  <a:srgbClr val="0070C0"/>
                </a:solidFill>
              </a:rPr>
              <a:t>hozzád</a:t>
            </a:r>
            <a:r>
              <a:rPr lang="hu-HU" sz="1800" dirty="0">
                <a:solidFill>
                  <a:srgbClr val="0070C0"/>
                </a:solidFill>
              </a:rPr>
              <a:t>: Adj innom! – te kértél volna tőle, és ő adott volna neked élő vizet</a:t>
            </a:r>
            <a:r>
              <a:rPr lang="hu-HU" sz="1800" dirty="0" smtClean="0">
                <a:solidFill>
                  <a:srgbClr val="0070C0"/>
                </a:solidFill>
              </a:rPr>
              <a:t>.</a:t>
            </a:r>
            <a:r>
              <a:rPr lang="hu-HU" sz="1800" dirty="0" smtClean="0">
                <a:solidFill>
                  <a:srgbClr val="0070C0"/>
                </a:solidFill>
              </a:rPr>
              <a:t>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Jn 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4,10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Mire szomjazott az asszony?</a:t>
            </a:r>
            <a:endParaRPr lang="hu-H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megértésre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megbecsülésre</a:t>
            </a:r>
            <a:endParaRPr lang="hu-HU" sz="22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err="1" smtClean="0">
                <a:solidFill>
                  <a:srgbClr val="C00000"/>
                </a:solidFill>
              </a:rPr>
              <a:t>együttérző</a:t>
            </a:r>
            <a:r>
              <a:rPr lang="hu-HU" sz="2200" dirty="0" smtClean="0">
                <a:solidFill>
                  <a:srgbClr val="C00000"/>
                </a:solidFill>
              </a:rPr>
              <a:t> szóra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solidFill>
                  <a:srgbClr val="C00000"/>
                </a:solidFill>
              </a:rPr>
              <a:t>f</a:t>
            </a:r>
            <a:r>
              <a:rPr lang="hu-HU" sz="2200" dirty="0" smtClean="0">
                <a:solidFill>
                  <a:srgbClr val="C00000"/>
                </a:solidFill>
              </a:rPr>
              <a:t>elszabadításra az ítélkezés, a szégyen és a félelem alól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békességre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solidFill>
                  <a:srgbClr val="C00000"/>
                </a:solidFill>
              </a:rPr>
              <a:t>m</a:t>
            </a:r>
            <a:r>
              <a:rPr lang="hu-HU" sz="2200" dirty="0" smtClean="0">
                <a:solidFill>
                  <a:srgbClr val="C00000"/>
                </a:solidFill>
              </a:rPr>
              <a:t>egbocsátásra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Istenre</a:t>
            </a:r>
            <a:endParaRPr lang="hu-HU" sz="22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Kérd tőlem ezeket, és én megadom neked!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Mire szomjazik a te lelked?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538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12673</TotalTime>
  <Words>997</Words>
  <Application>Microsoft Office PowerPoint</Application>
  <PresentationFormat>Szélesvásznú</PresentationFormat>
  <Paragraphs>89</Paragraphs>
  <Slides>12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Gallery</vt:lpstr>
      <vt:lpstr>Nem a külsőség számít</vt:lpstr>
      <vt:lpstr> János evangéliuma 4. rész 1-26.  versek</vt:lpstr>
      <vt:lpstr> János evangéliuma 4. rész 1-26.  versek</vt:lpstr>
      <vt:lpstr> János evangéliuma 4. rész 1-26.  versek</vt:lpstr>
      <vt:lpstr>Nem a külsőség számít bevezető gondolatok</vt:lpstr>
      <vt:lpstr>Nem a külsőség számít bevezető gondolatok</vt:lpstr>
      <vt:lpstr>Jézus szakít a hagyománnyal</vt:lpstr>
      <vt:lpstr>PowerPoint-bemutató</vt:lpstr>
      <vt:lpstr>Jézus az élő víz</vt:lpstr>
      <vt:lpstr>PowerPoint-bemutató</vt:lpstr>
      <vt:lpstr>Őszinte istentisztelet</vt:lpstr>
      <vt:lpstr>Nem a külsőség számít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1046</cp:revision>
  <cp:lastPrinted>2022-04-14T22:32:42Z</cp:lastPrinted>
  <dcterms:created xsi:type="dcterms:W3CDTF">2020-09-26T18:34:06Z</dcterms:created>
  <dcterms:modified xsi:type="dcterms:W3CDTF">2025-11-23T00:11:59Z</dcterms:modified>
</cp:coreProperties>
</file>