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20" r:id="rId3"/>
    <p:sldId id="326" r:id="rId4"/>
    <p:sldId id="262" r:id="rId5"/>
    <p:sldId id="331" r:id="rId6"/>
    <p:sldId id="332" r:id="rId7"/>
    <p:sldId id="330" r:id="rId8"/>
    <p:sldId id="318" r:id="rId9"/>
    <p:sldId id="333" r:id="rId10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382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8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Látott és hitt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Hiszed, jóllehet nem érted - feltámadás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Látott és hitt</a:t>
            </a:r>
            <a:br>
              <a:rPr lang="hu-HU" dirty="0" smtClean="0"/>
            </a:br>
            <a:r>
              <a:rPr lang="hu-HU" sz="2800" dirty="0" err="1" smtClean="0">
                <a:solidFill>
                  <a:srgbClr val="C00000"/>
                </a:solidFill>
              </a:rPr>
              <a:t>jános</a:t>
            </a:r>
            <a:r>
              <a:rPr lang="hu-HU" sz="2800" dirty="0" smtClean="0">
                <a:solidFill>
                  <a:srgbClr val="C00000"/>
                </a:solidFill>
              </a:rPr>
              <a:t> evangéliuma 20.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1-10.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2150557"/>
            <a:ext cx="11965455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1</a:t>
            </a:r>
            <a:r>
              <a:rPr lang="hu-HU" sz="2400" dirty="0"/>
              <a:t>A hét első napján, korán reggel, amikor még sötét volt, a magdalai Mária odament a sírhoz, és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látta</a:t>
            </a:r>
            <a:r>
              <a:rPr lang="hu-HU" sz="2400" dirty="0"/>
              <a:t>, hogy a kő el van véve a sírbolt elől. </a:t>
            </a:r>
            <a:r>
              <a:rPr lang="hu-HU" sz="2400" baseline="30000" dirty="0"/>
              <a:t>2</a:t>
            </a:r>
            <a:r>
              <a:rPr lang="hu-HU" sz="2400" dirty="0"/>
              <a:t>Elfutott tehát, elment Simon Péterhez és a másik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tanítványhoz</a:t>
            </a:r>
            <a:r>
              <a:rPr lang="hu-HU" sz="2400" dirty="0"/>
              <a:t>, akit Jézus szeretett, és így szólt hozzájuk: Elvitték az Urat a sírból, és nem tudjuk,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hova </a:t>
            </a:r>
            <a:r>
              <a:rPr lang="hu-HU" sz="2400" dirty="0"/>
              <a:t>tették. </a:t>
            </a:r>
            <a:r>
              <a:rPr lang="hu-HU" sz="2400" baseline="30000" dirty="0"/>
              <a:t>3</a:t>
            </a:r>
            <a:r>
              <a:rPr lang="hu-HU" sz="2400" dirty="0"/>
              <a:t>Elindult tehát Péter és a másik tanítvány, és elmentek a sírhoz. </a:t>
            </a:r>
            <a:r>
              <a:rPr lang="hu-HU" sz="2400" baseline="30000" dirty="0"/>
              <a:t>4</a:t>
            </a:r>
            <a:r>
              <a:rPr lang="hu-HU" sz="2400" dirty="0"/>
              <a:t>Együtt futott 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kettő</a:t>
            </a:r>
            <a:r>
              <a:rPr lang="hu-HU" sz="2400" dirty="0"/>
              <a:t>, de a másik tanítvány előrefutott, gyorsabban, mint Péter, és elsőnek ért a sírhoz.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 smtClean="0"/>
              <a:t>5</a:t>
            </a:r>
            <a:r>
              <a:rPr lang="hu-HU" sz="2400" dirty="0" smtClean="0"/>
              <a:t>Behajolt</a:t>
            </a:r>
            <a:r>
              <a:rPr lang="hu-HU" sz="2400" dirty="0"/>
              <a:t>, és látta, hogy ott fekszenek a lepedők, de nem ment be. </a:t>
            </a:r>
            <a:r>
              <a:rPr lang="hu-HU" sz="2400" baseline="30000" dirty="0"/>
              <a:t>6</a:t>
            </a:r>
            <a:r>
              <a:rPr lang="hu-HU" sz="2400" dirty="0"/>
              <a:t>Nyomában megérkezett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Simon </a:t>
            </a:r>
            <a:r>
              <a:rPr lang="hu-HU" sz="2400" dirty="0"/>
              <a:t>Péter is, bement a sírba, és látta, hogy a leplek ott fekszenek, </a:t>
            </a:r>
            <a:r>
              <a:rPr lang="hu-HU" sz="2400" baseline="30000" dirty="0"/>
              <a:t>7</a:t>
            </a:r>
            <a:r>
              <a:rPr lang="hu-HU" sz="2400" dirty="0"/>
              <a:t>és hogy az a kendő, amely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a </a:t>
            </a:r>
            <a:r>
              <a:rPr lang="hu-HU" sz="2400" dirty="0"/>
              <a:t>fején volt, nem a lepleknél fekszik, hanem külön összegöngyölítve, egy másik helyen</a:t>
            </a:r>
            <a:r>
              <a:rPr lang="hu-HU" sz="2400" dirty="0" smtClean="0"/>
              <a:t>. </a:t>
            </a:r>
            <a:r>
              <a:rPr lang="hu-HU" sz="2400" baseline="30000" dirty="0"/>
              <a:t>8</a:t>
            </a:r>
            <a:r>
              <a:rPr lang="hu-HU" sz="2400" dirty="0"/>
              <a:t>Akkor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bement </a:t>
            </a:r>
            <a:r>
              <a:rPr lang="hu-HU" sz="2400" dirty="0"/>
              <a:t>a másik tanítvány is, aki elsőnek ért a sírhoz, és látott, és hitt. </a:t>
            </a:r>
            <a:r>
              <a:rPr lang="hu-HU" sz="2400" baseline="30000" dirty="0"/>
              <a:t>9</a:t>
            </a:r>
            <a:r>
              <a:rPr lang="hu-HU" sz="2400" dirty="0"/>
              <a:t>Még nem értették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ugyanis </a:t>
            </a:r>
            <a:r>
              <a:rPr lang="hu-HU" sz="2400" dirty="0"/>
              <a:t>az Írást, hogy fel kell támadnia a halottak közül. </a:t>
            </a:r>
            <a:r>
              <a:rPr lang="hu-HU" sz="2400" baseline="30000" dirty="0"/>
              <a:t>10</a:t>
            </a:r>
            <a:r>
              <a:rPr lang="hu-HU" sz="2400" dirty="0"/>
              <a:t>A tanítványok ezután hazamentek. </a:t>
            </a:r>
            <a:endParaRPr lang="hu-HU" sz="24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8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88174" y="0"/>
            <a:ext cx="127683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7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Látott és hitt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C00000"/>
                </a:solidFill>
              </a:rPr>
              <a:t>Láttad-e már Jézust munkában? (kezei munkájának nyomát)</a:t>
            </a:r>
            <a:endParaRPr lang="hu-HU" sz="22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t</a:t>
            </a:r>
            <a:r>
              <a:rPr lang="hu-HU" sz="2200" dirty="0" smtClean="0"/>
              <a:t>apasztaltál-e már olyat az életed során, aminek a megvalósulását Jézusnak tulajdonítottad?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éltél-e már meg olyan eseményt az életedben, melyre nem tudsz magyarázatot adni?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Hiszed-e, hogy Jézus él?</a:t>
            </a:r>
            <a:endParaRPr lang="hu-HU" sz="2600" dirty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hogy munkálkodik köztünk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hogy velünk van minden nap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h</a:t>
            </a:r>
            <a:r>
              <a:rPr lang="hu-HU" sz="2200" dirty="0" smtClean="0"/>
              <a:t>ogy annyira szeret, hogy semmiért sem kell aggódnod?!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h</a:t>
            </a:r>
            <a:r>
              <a:rPr lang="hu-HU" sz="2200" dirty="0" smtClean="0"/>
              <a:t>ogy bármit kérhetsz Tőle</a:t>
            </a: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Nem kell mindent értened ahhoz, hogy higgy!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baseline="30000" dirty="0">
                <a:solidFill>
                  <a:srgbClr val="0070C0"/>
                </a:solidFill>
              </a:rPr>
              <a:t> </a:t>
            </a:r>
            <a:r>
              <a:rPr lang="hu-HU" sz="1800" dirty="0" smtClean="0">
                <a:solidFill>
                  <a:srgbClr val="0070C0"/>
                </a:solidFill>
              </a:rPr>
              <a:t>Akkor bement </a:t>
            </a:r>
            <a:r>
              <a:rPr lang="hu-HU" sz="1800" dirty="0">
                <a:solidFill>
                  <a:srgbClr val="0070C0"/>
                </a:solidFill>
              </a:rPr>
              <a:t>a másik tanítvány is, aki elsőnek ért a sírhoz, és látott, és hitt. </a:t>
            </a:r>
            <a:r>
              <a:rPr lang="hu-HU" sz="1800" dirty="0" smtClean="0">
                <a:solidFill>
                  <a:srgbClr val="0070C0"/>
                </a:solidFill>
              </a:rPr>
              <a:t>Még </a:t>
            </a:r>
            <a:r>
              <a:rPr lang="hu-HU" sz="1800" dirty="0">
                <a:solidFill>
                  <a:srgbClr val="0070C0"/>
                </a:solidFill>
              </a:rPr>
              <a:t>nem értették </a:t>
            </a:r>
            <a:r>
              <a:rPr lang="hu-HU" sz="1800" dirty="0" smtClean="0">
                <a:solidFill>
                  <a:srgbClr val="0070C0"/>
                </a:solidFill>
              </a:rPr>
              <a:t>ugyanis </a:t>
            </a:r>
            <a:r>
              <a:rPr lang="hu-HU" sz="1800" dirty="0">
                <a:solidFill>
                  <a:srgbClr val="0070C0"/>
                </a:solidFill>
              </a:rPr>
              <a:t>az Írást, hogy fel kell támadnia a halottak közül</a:t>
            </a:r>
            <a:r>
              <a:rPr lang="hu-HU" sz="1800" dirty="0" smtClean="0">
                <a:solidFill>
                  <a:srgbClr val="0070C0"/>
                </a:solidFill>
              </a:rPr>
              <a:t>.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Jn </a:t>
            </a:r>
            <a:r>
              <a:rPr lang="hu-HU" sz="1800" dirty="0" smtClean="0">
                <a:solidFill>
                  <a:srgbClr val="0070C0"/>
                </a:solidFill>
              </a:rPr>
              <a:t>20,8-9</a:t>
            </a:r>
            <a:endParaRPr lang="hu-HU" sz="1800" dirty="0">
              <a:solidFill>
                <a:srgbClr val="0070C0"/>
              </a:solidFill>
            </a:endParaRPr>
          </a:p>
        </p:txBody>
      </p:sp>
      <p:pic>
        <p:nvPicPr>
          <p:cNvPr id="1025" name="Picture 1" descr="sorrend változtatá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75" y="2016125"/>
            <a:ext cx="1238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0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>
                <a:solidFill>
                  <a:srgbClr val="7030A0"/>
                </a:solidFill>
              </a:rPr>
              <a:t>Jézus feltámadásának bizonyossága felszabadít </a:t>
            </a:r>
            <a:r>
              <a:rPr lang="hu-HU" dirty="0" smtClean="0">
                <a:solidFill>
                  <a:srgbClr val="7030A0"/>
                </a:solidFill>
              </a:rPr>
              <a:t>minket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1897931"/>
          </a:xfrm>
        </p:spPr>
        <p:txBody>
          <a:bodyPr/>
          <a:lstStyle/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az örömre </a:t>
            </a:r>
            <a:endParaRPr lang="hu-HU" sz="22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 nyugalomra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 békességre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 reménységre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 bizalomra 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1891466"/>
          </a:xfrm>
        </p:spPr>
        <p:txBody>
          <a:bodyPr/>
          <a:lstStyle/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az életre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 lemondásra 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 szolgálatra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az elengedésre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/>
              <a:t>a meghalásra </a:t>
            </a:r>
            <a:endParaRPr lang="hu-HU" sz="2200" i="1" dirty="0"/>
          </a:p>
        </p:txBody>
      </p:sp>
      <p:sp>
        <p:nvSpPr>
          <p:cNvPr id="6" name="Szövegdoboz 5"/>
          <p:cNvSpPr txBox="1"/>
          <p:nvPr/>
        </p:nvSpPr>
        <p:spPr>
          <a:xfrm>
            <a:off x="1447331" y="4061958"/>
            <a:ext cx="96075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i="1" dirty="0">
                <a:solidFill>
                  <a:srgbClr val="C00000"/>
                </a:solidFill>
              </a:rPr>
              <a:t>Ha meglátod Jézust, aki él, hited új erőre kap (megújul, megelevenedik) és élettel teli </a:t>
            </a:r>
            <a:r>
              <a:rPr lang="hu-HU" sz="2400" i="1" dirty="0" smtClean="0">
                <a:solidFill>
                  <a:srgbClr val="C00000"/>
                </a:solidFill>
              </a:rPr>
              <a:t>lesz.</a:t>
            </a:r>
            <a:endParaRPr lang="hu-HU" sz="2400" i="1" dirty="0">
              <a:solidFill>
                <a:srgbClr val="C00000"/>
              </a:solidFill>
            </a:endParaRPr>
          </a:p>
          <a:p>
            <a:pPr algn="ctr"/>
            <a:r>
              <a:rPr lang="hu-HU" sz="2200" i="1" dirty="0" smtClean="0"/>
              <a:t>ÚJ ÉLETRE TÁMASZT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8159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49216" y="774744"/>
            <a:ext cx="9605635" cy="1059305"/>
          </a:xfrm>
        </p:spPr>
        <p:txBody>
          <a:bodyPr/>
          <a:lstStyle/>
          <a:p>
            <a:r>
              <a:rPr lang="hu-HU" dirty="0" smtClean="0">
                <a:solidFill>
                  <a:srgbClr val="0070C0"/>
                </a:solidFill>
              </a:rPr>
              <a:t>Jézus feltámadása meglepi a tanítványokat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1949380"/>
            <a:ext cx="9607521" cy="409972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7030A0"/>
                </a:solidFill>
              </a:rPr>
              <a:t>János látta az üres sírt, a lepleket, de nem látta Jézus testét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annak ellenére hitt, hogy nem értette igazán, mi történik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b="1" i="1" dirty="0" smtClean="0">
                <a:solidFill>
                  <a:srgbClr val="C00000"/>
                </a:solidFill>
              </a:rPr>
              <a:t>A TELJES MEGÉRTÉS HIÁNYA NEM ZÁRJA KI, HOGY HIGGYÜNK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bár sok mindent nem értünk Isten dolgaiból, ez nem lehet oka kételkedésünknek vagy hitetlenségünknek</a:t>
            </a:r>
            <a:endParaRPr lang="hu-HU" sz="2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7030A0"/>
                </a:solidFill>
              </a:rPr>
              <a:t>János aztán személyesen is találkozott Jézussal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Jézus még aznap este megjelenik tanítványainak, mintha ezzel igazolná a hitüket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000" dirty="0" smtClean="0">
                <a:solidFill>
                  <a:srgbClr val="C00000"/>
                </a:solidFill>
              </a:rPr>
              <a:t>JÉZUS MA IS ÍGY TESZ: MEGMUTATJA MAGÁT AZOKNAK, AKIK HISZNEK BENNE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megjelenésével még inkább lázba hozza tanítványait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hu-HU" sz="2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82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70C0"/>
                </a:solidFill>
              </a:rPr>
              <a:t>Jézus megmutatja magát azoknak, akik hisznek benne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>
                <a:solidFill>
                  <a:srgbClr val="C00000"/>
                </a:solidFill>
              </a:rPr>
              <a:t>JÉZUS FELTÁMADÁSA MA IS AZOKAT HOZZA LÁZBA IGAZÁN, AKIK MÁR BESZÉLTEK VELE!</a:t>
            </a: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600" dirty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7030A0"/>
                </a:solidFill>
              </a:rPr>
              <a:t>János később is találkozott Jézussal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több ízben is mennybemenetele előtt más „tanítványokkal” együtt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/>
              <a:t>k</a:t>
            </a:r>
            <a:r>
              <a:rPr lang="hu-HU" sz="2400" dirty="0" smtClean="0"/>
              <a:t>ésőbb mennyei dicsőségében is látta, mikor a Jelenések könyvét írta. Jézus így beszélt neki önmagáról: „Ne félj, én vagyok az első és az utolsó, és az élő: halott voltam, de íme, élek örökkön-örökké, és nálam vannak a halál és a pokol kulcsai.” (Jel 1,17-18)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211052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chemeClr val="accent1"/>
                </a:solidFill>
              </a:rPr>
              <a:t>Az élet győz a halál </a:t>
            </a:r>
            <a:r>
              <a:rPr lang="hu-HU" dirty="0" smtClean="0">
                <a:solidFill>
                  <a:schemeClr val="accent1"/>
                </a:solidFill>
              </a:rPr>
              <a:t>felett - feltámadás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Halott voltam, de íme élek örökké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i="1" dirty="0"/>
              <a:t>halott voltam, de élek örökké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i="1" dirty="0"/>
              <a:t>nálam vannak a halál és a pokol </a:t>
            </a:r>
            <a:r>
              <a:rPr lang="hu-HU" sz="2200" i="1" dirty="0" smtClean="0"/>
              <a:t>kulcsai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i="1" dirty="0" smtClean="0"/>
              <a:t>örökkön-örökké élek</a:t>
            </a:r>
            <a:endParaRPr lang="hu-HU" sz="2200" i="1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i="1" dirty="0" smtClean="0"/>
              <a:t>Én </a:t>
            </a:r>
            <a:r>
              <a:rPr lang="hu-HU" sz="2200" i="1" dirty="0"/>
              <a:t>vagyok az </a:t>
            </a:r>
            <a:r>
              <a:rPr lang="hu-HU" sz="2200" i="1" dirty="0" smtClean="0"/>
              <a:t>Élet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i="1" dirty="0" smtClean="0"/>
              <a:t>Isten </a:t>
            </a:r>
            <a:r>
              <a:rPr lang="hu-HU" sz="2200" i="1" dirty="0"/>
              <a:t>kegyelmi ajándéka az örök élet Jézus Krisztusban azoknak, akik hisznek </a:t>
            </a:r>
            <a:r>
              <a:rPr lang="hu-HU" sz="2200" i="1" dirty="0" smtClean="0"/>
              <a:t>benne</a:t>
            </a:r>
            <a:endParaRPr lang="hu-HU" sz="2200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>
                <a:solidFill>
                  <a:srgbClr val="7030A0"/>
                </a:solidFill>
              </a:rPr>
              <a:t>Jézussal én is örökké </a:t>
            </a:r>
            <a:r>
              <a:rPr lang="hu-HU" sz="2400" dirty="0" smtClean="0">
                <a:solidFill>
                  <a:srgbClr val="7030A0"/>
                </a:solidFill>
              </a:rPr>
              <a:t>élek!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Jézus legyőzte a halált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dirty="0" smtClean="0"/>
              <a:t>a halál nem tudja megállítani az ÉLETET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i="1" dirty="0" smtClean="0">
                <a:solidFill>
                  <a:srgbClr val="0070C0"/>
                </a:solidFill>
              </a:rPr>
              <a:t>„</a:t>
            </a:r>
            <a:r>
              <a:rPr lang="hu-HU" sz="2200" i="1" dirty="0">
                <a:solidFill>
                  <a:srgbClr val="0070C0"/>
                </a:solidFill>
              </a:rPr>
              <a:t>ÉN VAGYOK A FELTÁMADÁS ÉS AZ ÉLET”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200" i="1" dirty="0" smtClean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b="1" i="1" dirty="0" smtClean="0">
                <a:solidFill>
                  <a:srgbClr val="C00000"/>
                </a:solidFill>
              </a:rPr>
              <a:t>AKKOR IS HIHETED, HA NEM ÉRTED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Jézus ekkor ezt mondta neki: Én vagyok a feltámadás és az élet, aki hisz énbennem, ha meghal is, él; és aki él, és hisz énbennem, az nem hal meg soha. Hiszed-e ezt?”</a:t>
            </a:r>
          </a:p>
          <a:p>
            <a:pPr algn="r">
              <a:spcBef>
                <a:spcPts val="0"/>
              </a:spcBef>
            </a:pPr>
            <a:r>
              <a:rPr lang="hu-HU" sz="1800" dirty="0">
                <a:solidFill>
                  <a:srgbClr val="0070C0"/>
                </a:solidFill>
              </a:rPr>
              <a:t>Jn 11,25-26</a:t>
            </a:r>
          </a:p>
        </p:txBody>
      </p:sp>
    </p:spTree>
    <p:extLst>
      <p:ext uri="{BB962C8B-B14F-4D97-AF65-F5344CB8AC3E}">
        <p14:creationId xmlns:p14="http://schemas.microsoft.com/office/powerpoint/2010/main" val="352700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rgbClr val="0070C0"/>
                </a:solidFill>
              </a:rPr>
              <a:t>ÖRÖM, REMÉNYSÉG ÉS HÁLA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LÁSS ÉS HIGGY!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6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600" dirty="0" smtClean="0">
                <a:solidFill>
                  <a:srgbClr val="7030A0"/>
                </a:solidFill>
              </a:rPr>
              <a:t>Látod magad Jézussal a mennyben?</a:t>
            </a:r>
            <a:endParaRPr lang="hu-HU" sz="2600" dirty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A hiteddel lásd megvalósulni Isten ígéreteit!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hu-HU" sz="2400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Előbb-utóbb érdekes és izgalmas felfedezésre jutsz: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b="1" dirty="0" smtClean="0">
                <a:solidFill>
                  <a:srgbClr val="C00000"/>
                </a:solidFill>
              </a:rPr>
              <a:t>LÁTOTT ÉS HITT              </a:t>
            </a:r>
            <a:r>
              <a:rPr lang="hu-HU" sz="2400" b="1" dirty="0" err="1" smtClean="0">
                <a:solidFill>
                  <a:srgbClr val="C00000"/>
                </a:solidFill>
              </a:rPr>
              <a:t>HITT</a:t>
            </a:r>
            <a:r>
              <a:rPr lang="hu-HU" sz="2400" b="1" dirty="0" smtClean="0">
                <a:solidFill>
                  <a:srgbClr val="C00000"/>
                </a:solidFill>
              </a:rPr>
              <a:t>, ÉS MÉG TÖBBET LÁTOTT</a:t>
            </a:r>
            <a:endParaRPr lang="hu-HU" sz="2400" b="1" dirty="0">
              <a:solidFill>
                <a:srgbClr val="C00000"/>
              </a:solidFill>
            </a:endParaRPr>
          </a:p>
        </p:txBody>
      </p:sp>
      <p:sp>
        <p:nvSpPr>
          <p:cNvPr id="4" name="Jobbra nyíl 3"/>
          <p:cNvSpPr/>
          <p:nvPr/>
        </p:nvSpPr>
        <p:spPr>
          <a:xfrm>
            <a:off x="4876799" y="4791389"/>
            <a:ext cx="683288" cy="1507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638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4458</TotalTime>
  <Words>733</Words>
  <Application>Microsoft Office PowerPoint</Application>
  <PresentationFormat>Szélesvásznú</PresentationFormat>
  <Paragraphs>79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Látott és hitt</vt:lpstr>
      <vt:lpstr>Látott és hitt jános evangéliuma 20. rész 1-10. versek</vt:lpstr>
      <vt:lpstr>PowerPoint-bemutató</vt:lpstr>
      <vt:lpstr>Látott és hitt</vt:lpstr>
      <vt:lpstr>Jézus feltámadásának bizonyossága felszabadít minket</vt:lpstr>
      <vt:lpstr>Jézus feltámadása meglepi a tanítványokat</vt:lpstr>
      <vt:lpstr>Jézus megmutatja magát azoknak, akik hisznek benne</vt:lpstr>
      <vt:lpstr>Az élet győz a halál felett - feltámadás</vt:lpstr>
      <vt:lpstr>ÖRÖM, REMÉNYSÉG ÉS HÁLA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440</cp:revision>
  <cp:lastPrinted>2023-11-16T10:36:53Z</cp:lastPrinted>
  <dcterms:created xsi:type="dcterms:W3CDTF">2020-09-26T18:34:06Z</dcterms:created>
  <dcterms:modified xsi:type="dcterms:W3CDTF">2026-04-04T22:11:34Z</dcterms:modified>
</cp:coreProperties>
</file>