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75" r:id="rId3"/>
    <p:sldId id="385" r:id="rId4"/>
    <p:sldId id="380" r:id="rId5"/>
    <p:sldId id="389" r:id="rId6"/>
    <p:sldId id="354" r:id="rId7"/>
    <p:sldId id="388" r:id="rId8"/>
    <p:sldId id="381" r:id="rId9"/>
    <p:sldId id="382" r:id="rId10"/>
    <p:sldId id="383" r:id="rId11"/>
    <p:sldId id="37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50" autoAdjust="0"/>
    <p:restoredTop sz="94660"/>
  </p:normalViewPr>
  <p:slideViewPr>
    <p:cSldViewPr snapToGrid="0">
      <p:cViewPr varScale="1">
        <p:scale>
          <a:sx n="90" d="100"/>
          <a:sy n="90" d="100"/>
        </p:scale>
        <p:origin x="108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32"/>
    </p:cViewPr>
  </p:sorter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0AA7C-D6D9-47A1-957F-AE1FD420E583}" type="datetimeFigureOut">
              <a:rPr lang="hu-HU" smtClean="0"/>
              <a:t>2026. 04. 19.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17454-6CD4-40EA-AA78-DFF3366CDF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92810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5E56D-A941-4D5E-A5DE-0EF8E59BEA46}" type="datetimeFigureOut">
              <a:rPr lang="hu-HU" smtClean="0"/>
              <a:t>2026. 04. 19.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56AB7-9312-4745-8F1D-B298FA6D982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6957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56AB7-9312-4745-8F1D-B298FA6D9821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60683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56AB7-9312-4745-8F1D-B298FA6D9821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840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56AB7-9312-4745-8F1D-B298FA6D9821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81190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3600" dirty="0" smtClean="0"/>
              <a:t>Kezdd újra</a:t>
            </a:r>
            <a:endParaRPr lang="hu-HU" sz="36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sz="2800" dirty="0" smtClean="0">
                <a:solidFill>
                  <a:srgbClr val="C00000"/>
                </a:solidFill>
              </a:rPr>
              <a:t>ISTEN Az </a:t>
            </a:r>
            <a:r>
              <a:rPr lang="hu-HU" sz="2800" dirty="0" err="1" smtClean="0">
                <a:solidFill>
                  <a:srgbClr val="C00000"/>
                </a:solidFill>
              </a:rPr>
              <a:t>irgalMAS</a:t>
            </a:r>
            <a:r>
              <a:rPr lang="hu-HU" sz="2800" dirty="0" smtClean="0">
                <a:solidFill>
                  <a:srgbClr val="C00000"/>
                </a:solidFill>
              </a:rPr>
              <a:t> ÚJRAKEZDÉSEK istene</a:t>
            </a:r>
            <a:endParaRPr lang="hu-H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31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C00000"/>
                </a:solidFill>
              </a:rPr>
              <a:t>Az ítélet lehetőség</a:t>
            </a:r>
            <a:endParaRPr lang="hu-HU" dirty="0">
              <a:solidFill>
                <a:srgbClr val="C00000"/>
              </a:solidFill>
            </a:endParaRP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1447330" y="2010878"/>
            <a:ext cx="9579257" cy="395398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000" dirty="0" smtClean="0"/>
              <a:t>Amikor Isten megítéli cselekedeteinket, a bűnbánat és a helyreállítás lehetőségét adja meg nekünk</a:t>
            </a:r>
            <a:endParaRPr lang="hu-HU" sz="3000" dirty="0" smtClean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hu-HU" sz="2800" i="1" dirty="0" smtClean="0">
                <a:solidFill>
                  <a:srgbClr val="0070C0"/>
                </a:solidFill>
              </a:rPr>
              <a:t>Irgalmatlanul megalázták ezt az asszonyt</a:t>
            </a:r>
            <a:endParaRPr lang="hu-HU" sz="2800" i="1" dirty="0" smtClean="0">
              <a:solidFill>
                <a:srgbClr val="0070C0"/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hu-HU" sz="2800" dirty="0" smtClean="0"/>
              <a:t>ma már tapintatból, illetve érzékenységből nem teszünk ilyet</a:t>
            </a:r>
            <a:endParaRPr lang="hu-HU" sz="2800" dirty="0" smtClean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hu-HU" sz="2800" dirty="0" smtClean="0">
                <a:solidFill>
                  <a:srgbClr val="C00000"/>
                </a:solidFill>
              </a:rPr>
              <a:t>de ha nem fedjük fel a bűnöket, vagy elhallgatjuk azokat, akkor a helyreállás és az újrakezdés lehetőségét is elveszítjük</a:t>
            </a:r>
            <a:endParaRPr lang="hu-HU" sz="2800" dirty="0" smtClean="0">
              <a:solidFill>
                <a:srgbClr val="C00000"/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hu-HU" sz="2800" dirty="0" smtClean="0"/>
              <a:t>ÍGY VÉGÜL ELVESZÍTJÜK AZ ÉLETÜNKET ÉS AZ ÜDVÖSSÉGÜNKET IS</a:t>
            </a:r>
            <a:endParaRPr lang="hu-HU" sz="2800" dirty="0" smtClean="0"/>
          </a:p>
        </p:txBody>
      </p:sp>
    </p:spTree>
    <p:extLst>
      <p:ext uri="{BB962C8B-B14F-4D97-AF65-F5344CB8AC3E}">
        <p14:creationId xmlns:p14="http://schemas.microsoft.com/office/powerpoint/2010/main" val="339931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0070C0"/>
                </a:solidFill>
              </a:rPr>
              <a:t>ISTEN LELKE MEGVIZSGÁL, HOGY MEGÚJÍTSON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befejezés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1447330" y="2010878"/>
            <a:ext cx="4623861" cy="40071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>
                <a:solidFill>
                  <a:srgbClr val="0070C0"/>
                </a:solidFill>
              </a:rPr>
              <a:t>Hadd fedje fel előtted életednek azokat a részleteit, amelyekben újrakezdésre van szükséged!</a:t>
            </a:r>
            <a:endParaRPr lang="hu-HU" sz="2400" dirty="0" smtClean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hu-HU" sz="2400" dirty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>
                <a:solidFill>
                  <a:schemeClr val="accent1"/>
                </a:solidFill>
              </a:rPr>
              <a:t>Valld meg, és bánd meg bűneidet</a:t>
            </a:r>
            <a:r>
              <a:rPr lang="hu-HU" sz="2400" dirty="0" smtClean="0">
                <a:solidFill>
                  <a:schemeClr val="accent1"/>
                </a:solidFill>
              </a:rPr>
              <a:t>!</a:t>
            </a:r>
            <a:endParaRPr lang="hu-HU" sz="2400" dirty="0" smtClean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hu-HU" sz="2400" dirty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Azután menj el, és mostantól fogva többé ne vétkezz!</a:t>
            </a:r>
            <a:r>
              <a:rPr lang="hu-HU" sz="2400" dirty="0" smtClean="0"/>
              <a:t> </a:t>
            </a:r>
            <a:endParaRPr lang="hu-HU" sz="2400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106" y="2350457"/>
            <a:ext cx="4988090" cy="332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38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/>
            </a:r>
            <a:br>
              <a:rPr lang="hu-HU" dirty="0"/>
            </a:br>
            <a:r>
              <a:rPr lang="hu-HU" sz="2800" dirty="0" smtClean="0">
                <a:solidFill>
                  <a:srgbClr val="C00000"/>
                </a:solidFill>
              </a:rPr>
              <a:t>János evangéliuma </a:t>
            </a:r>
            <a:r>
              <a:rPr lang="hu-HU" sz="2800" dirty="0" smtClean="0">
                <a:solidFill>
                  <a:srgbClr val="C00000"/>
                </a:solidFill>
              </a:rPr>
              <a:t>8. </a:t>
            </a:r>
            <a:r>
              <a:rPr lang="hu-HU" sz="2800" dirty="0" smtClean="0">
                <a:solidFill>
                  <a:srgbClr val="C00000"/>
                </a:solidFill>
              </a:rPr>
              <a:t>rész </a:t>
            </a:r>
            <a:r>
              <a:rPr lang="hu-HU" sz="2800" dirty="0" smtClean="0">
                <a:solidFill>
                  <a:srgbClr val="C00000"/>
                </a:solidFill>
              </a:rPr>
              <a:t>1</a:t>
            </a:r>
            <a:r>
              <a:rPr lang="hu-HU" sz="2800" dirty="0" smtClean="0">
                <a:solidFill>
                  <a:srgbClr val="C00000"/>
                </a:solidFill>
              </a:rPr>
              <a:t>-11.  </a:t>
            </a:r>
            <a:r>
              <a:rPr lang="hu-HU" sz="2800" dirty="0" smtClean="0">
                <a:solidFill>
                  <a:srgbClr val="C00000"/>
                </a:solidFill>
              </a:rPr>
              <a:t>versek</a:t>
            </a:r>
            <a:endParaRPr lang="hu-HU" sz="2800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53295" y="2315469"/>
            <a:ext cx="11892807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baseline="30000" dirty="0"/>
              <a:t>1</a:t>
            </a:r>
            <a:r>
              <a:rPr lang="hu-HU" sz="2400" dirty="0"/>
              <a:t>Jézus pedig kiment az Olajfák hegyére. </a:t>
            </a:r>
            <a:r>
              <a:rPr lang="hu-HU" sz="2400" baseline="30000" dirty="0"/>
              <a:t>2</a:t>
            </a:r>
            <a:r>
              <a:rPr lang="hu-HU" sz="2400" dirty="0"/>
              <a:t>De korán reggel ismét megjelent a templomban, és </a:t>
            </a:r>
            <a:r>
              <a:rPr lang="hu-HU" sz="2400" dirty="0" smtClean="0"/>
              <a:t>az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egész </a:t>
            </a:r>
            <a:r>
              <a:rPr lang="hu-HU" sz="2400" dirty="0"/>
              <a:t>nép hozzásereglett; ő pedig leült, és tanította őket. </a:t>
            </a:r>
            <a:r>
              <a:rPr lang="hu-HU" sz="2400" baseline="30000" dirty="0"/>
              <a:t>3</a:t>
            </a:r>
            <a:r>
              <a:rPr lang="hu-HU" sz="2400" dirty="0"/>
              <a:t>Ekkor odavezettek az írástudók és </a:t>
            </a:r>
            <a:endParaRPr lang="hu-HU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a </a:t>
            </a:r>
            <a:r>
              <a:rPr lang="hu-HU" sz="2400" dirty="0"/>
              <a:t>farizeusok egy asszonyt, akit házasságtörésen értek, középre állították, </a:t>
            </a:r>
            <a:r>
              <a:rPr lang="hu-HU" sz="2400" baseline="30000" dirty="0"/>
              <a:t>4</a:t>
            </a:r>
            <a:r>
              <a:rPr lang="hu-HU" sz="2400" dirty="0"/>
              <a:t>és így szóltak </a:t>
            </a:r>
            <a:endParaRPr lang="hu-HU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Jézushoz</a:t>
            </a:r>
            <a:r>
              <a:rPr lang="hu-HU" sz="2400" dirty="0"/>
              <a:t>: Mester, ezt az asszonyt házasságtörés közben tetten érték. </a:t>
            </a:r>
            <a:r>
              <a:rPr lang="hu-HU" sz="2400" baseline="30000" dirty="0"/>
              <a:t>5</a:t>
            </a:r>
            <a:r>
              <a:rPr lang="hu-HU" sz="2400" dirty="0"/>
              <a:t>Mózes azt parancsolta </a:t>
            </a:r>
            <a:endParaRPr lang="hu-HU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nekünk </a:t>
            </a:r>
            <a:r>
              <a:rPr lang="hu-HU" sz="2400" dirty="0"/>
              <a:t>a törvényben, hogy kövezzük meg az ilyeneket. Hát te mit </a:t>
            </a:r>
            <a:r>
              <a:rPr lang="hu-HU" sz="2400" dirty="0" smtClean="0"/>
              <a:t>mondasz? </a:t>
            </a:r>
            <a:r>
              <a:rPr lang="hu-HU" sz="2400" baseline="30000" dirty="0"/>
              <a:t>6</a:t>
            </a:r>
            <a:r>
              <a:rPr lang="hu-HU" sz="2400" dirty="0"/>
              <a:t>Ezt azért </a:t>
            </a:r>
            <a:endParaRPr lang="hu-HU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mondták</a:t>
            </a:r>
            <a:r>
              <a:rPr lang="hu-HU" sz="2400" dirty="0"/>
              <a:t>, hogy próbára tegyék, és legyen mivel vádolniuk őt. Jézus pedig lehajolt, és ujjával írt </a:t>
            </a:r>
            <a:r>
              <a:rPr lang="hu-HU" sz="2400" dirty="0" smtClean="0"/>
              <a:t>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földre</a:t>
            </a:r>
            <a:r>
              <a:rPr lang="hu-HU" sz="2400" dirty="0"/>
              <a:t>. </a:t>
            </a:r>
            <a:r>
              <a:rPr lang="hu-HU" sz="2400" baseline="30000" dirty="0"/>
              <a:t>7</a:t>
            </a:r>
            <a:r>
              <a:rPr lang="hu-HU" sz="2400" dirty="0"/>
              <a:t>Amikor továbbra is faggatták, felegyenesedett, és ezt mondta nekik: Aki bűntelen </a:t>
            </a:r>
            <a:endParaRPr lang="hu-HU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közületek</a:t>
            </a:r>
            <a:r>
              <a:rPr lang="hu-HU" sz="2400" dirty="0"/>
              <a:t>, az vessen rá először </a:t>
            </a:r>
            <a:r>
              <a:rPr lang="hu-HU" sz="2400" dirty="0" smtClean="0"/>
              <a:t>követ. </a:t>
            </a:r>
            <a:r>
              <a:rPr lang="hu-HU" sz="2400" baseline="30000" dirty="0"/>
              <a:t>8</a:t>
            </a:r>
            <a:r>
              <a:rPr lang="hu-HU" sz="2400" dirty="0"/>
              <a:t>És lehajolva tovább írt a földre. </a:t>
            </a:r>
            <a:r>
              <a:rPr lang="hu-HU" sz="2400" baseline="30000" dirty="0"/>
              <a:t>9</a:t>
            </a:r>
            <a:r>
              <a:rPr lang="hu-HU" sz="2400" dirty="0"/>
              <a:t>Azok pedig ezt hallva, </a:t>
            </a:r>
            <a:endParaRPr lang="hu-HU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egymás </a:t>
            </a:r>
            <a:r>
              <a:rPr lang="hu-HU" sz="2400" dirty="0"/>
              <a:t>után kimentek, kezdve a véneken. </a:t>
            </a:r>
            <a:endParaRPr lang="hu-HU" sz="24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5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/>
            </a:r>
            <a:br>
              <a:rPr lang="hu-HU" dirty="0"/>
            </a:br>
            <a:r>
              <a:rPr lang="hu-HU" sz="2800" dirty="0" smtClean="0">
                <a:solidFill>
                  <a:srgbClr val="C00000"/>
                </a:solidFill>
              </a:rPr>
              <a:t>János evangéliuma </a:t>
            </a:r>
            <a:r>
              <a:rPr lang="hu-HU" sz="2800" dirty="0" smtClean="0">
                <a:solidFill>
                  <a:srgbClr val="C00000"/>
                </a:solidFill>
              </a:rPr>
              <a:t>8. </a:t>
            </a:r>
            <a:r>
              <a:rPr lang="hu-HU" sz="2800" dirty="0" smtClean="0">
                <a:solidFill>
                  <a:srgbClr val="C00000"/>
                </a:solidFill>
              </a:rPr>
              <a:t>rész </a:t>
            </a:r>
            <a:r>
              <a:rPr lang="hu-HU" sz="2800" dirty="0" smtClean="0">
                <a:solidFill>
                  <a:srgbClr val="C00000"/>
                </a:solidFill>
              </a:rPr>
              <a:t>1</a:t>
            </a:r>
            <a:r>
              <a:rPr lang="hu-HU" sz="2800" dirty="0" smtClean="0">
                <a:solidFill>
                  <a:srgbClr val="C00000"/>
                </a:solidFill>
              </a:rPr>
              <a:t>-11.  </a:t>
            </a:r>
            <a:r>
              <a:rPr lang="hu-HU" sz="2800" dirty="0" smtClean="0">
                <a:solidFill>
                  <a:srgbClr val="C00000"/>
                </a:solidFill>
              </a:rPr>
              <a:t>versek</a:t>
            </a:r>
            <a:endParaRPr lang="hu-HU" sz="2800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53295" y="3238800"/>
            <a:ext cx="1190063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/>
              <a:t>Egyedül ő meg az asszony maradt ott a középen. </a:t>
            </a:r>
            <a:r>
              <a:rPr lang="hu-HU" sz="2400" baseline="30000" dirty="0"/>
              <a:t>10</a:t>
            </a:r>
            <a:r>
              <a:rPr lang="hu-HU" sz="2400" dirty="0"/>
              <a:t>Mikor pedig Jézus felegyenesedett, és </a:t>
            </a:r>
            <a:r>
              <a:rPr lang="hu-HU" sz="2400" dirty="0" smtClean="0"/>
              <a:t>senkit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sem </a:t>
            </a:r>
            <a:r>
              <a:rPr lang="hu-HU" sz="2400" dirty="0"/>
              <a:t>látott az asszonyon kívül, így szólt hozzá: Asszony, hol vannak a vádlóid? Senki sem ítélt el </a:t>
            </a:r>
            <a:endParaRPr lang="hu-HU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téged</a:t>
            </a:r>
            <a:r>
              <a:rPr lang="hu-HU" sz="2400" dirty="0"/>
              <a:t>? </a:t>
            </a:r>
            <a:r>
              <a:rPr lang="hu-HU" sz="2400" baseline="30000" dirty="0"/>
              <a:t>11</a:t>
            </a:r>
            <a:r>
              <a:rPr lang="hu-HU" sz="2400" dirty="0"/>
              <a:t>Ő így felelt: Senki, Uram. Jézus pedig ezt mondta neki: </a:t>
            </a:r>
            <a:r>
              <a:rPr lang="hu-HU" sz="2400" dirty="0">
                <a:solidFill>
                  <a:srgbClr val="0070C0"/>
                </a:solidFill>
              </a:rPr>
              <a:t>Én sem ítéllek el téged, menj el, </a:t>
            </a:r>
            <a:endParaRPr lang="hu-HU" sz="2400" dirty="0" smtClean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>
                <a:solidFill>
                  <a:srgbClr val="0070C0"/>
                </a:solidFill>
              </a:rPr>
              <a:t>és </a:t>
            </a:r>
            <a:r>
              <a:rPr lang="hu-HU" sz="2400" dirty="0">
                <a:solidFill>
                  <a:srgbClr val="0070C0"/>
                </a:solidFill>
              </a:rPr>
              <a:t>mostantól fogva többé ne vétkezz! </a:t>
            </a:r>
            <a:endParaRPr lang="hu-HU" sz="24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96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0070C0"/>
                </a:solidFill>
              </a:rPr>
              <a:t>Kezdd újra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bevezetés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447330" y="2010878"/>
            <a:ext cx="9607521" cy="347682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800" dirty="0" smtClean="0"/>
              <a:t>„Ti gonoszt gondoltatok ellenem, de Isten azt jóra gondolta fordítani.” (1Móz 50,20) </a:t>
            </a:r>
            <a:endParaRPr lang="hu-HU" sz="2800" dirty="0" smtClean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476" y="3131127"/>
            <a:ext cx="4905857" cy="294351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1089" y="3131126"/>
            <a:ext cx="5248183" cy="294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77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530" y="1010093"/>
            <a:ext cx="6466368" cy="461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55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C00000"/>
                </a:solidFill>
              </a:rPr>
              <a:t>Hogyan fordítja isten jóra a gonosz szándékot</a:t>
            </a:r>
            <a:endParaRPr lang="hu-HU" dirty="0">
              <a:solidFill>
                <a:srgbClr val="C00000"/>
              </a:solidFill>
            </a:endParaRP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1447330" y="2010878"/>
            <a:ext cx="9610529" cy="344859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200" dirty="0" smtClean="0"/>
              <a:t>A törvény szerint a házasságtörő asszonynak és a férfinak is meg kellett volna halnia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hu-HU" sz="10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200" dirty="0"/>
              <a:t>d</a:t>
            </a:r>
            <a:r>
              <a:rPr lang="hu-HU" sz="2200" dirty="0" smtClean="0"/>
              <a:t>e volt egy gonosz szándék: </a:t>
            </a:r>
            <a:r>
              <a:rPr lang="hu-HU" sz="2200" b="1" dirty="0" smtClean="0">
                <a:solidFill>
                  <a:srgbClr val="C00000"/>
                </a:solidFill>
              </a:rPr>
              <a:t>„EJTSÜK CSAPDÁBA JÉZUST!”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hu-HU" sz="2200" dirty="0" smtClean="0"/>
              <a:t>a férfit elengedték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hu-HU" sz="2200" dirty="0"/>
              <a:t>a</a:t>
            </a:r>
            <a:r>
              <a:rPr lang="hu-HU" sz="2200" dirty="0" smtClean="0"/>
              <a:t>z asszonyt végül nem bánthatták</a:t>
            </a: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buNone/>
            </a:pPr>
            <a:endParaRPr lang="hu-HU" sz="22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200" b="1" dirty="0" smtClean="0">
                <a:solidFill>
                  <a:srgbClr val="0070C0"/>
                </a:solidFill>
              </a:rPr>
              <a:t>A GONOSZ SZÁNDÉK ELLENÉRE VÉGÜL KÉT EMBER MENEKÜL MEG</a:t>
            </a:r>
            <a:r>
              <a:rPr lang="hu-HU" sz="2200" b="1" dirty="0" smtClean="0"/>
              <a:t> </a:t>
            </a:r>
            <a:r>
              <a:rPr lang="hu-HU" sz="2200" dirty="0" smtClean="0"/>
              <a:t>Jézus igazságosságának, igazságának, bölcsességének és irgalmának köszönhetően</a:t>
            </a:r>
          </a:p>
        </p:txBody>
      </p:sp>
    </p:spTree>
    <p:extLst>
      <p:ext uri="{BB962C8B-B14F-4D97-AF65-F5344CB8AC3E}">
        <p14:creationId xmlns:p14="http://schemas.microsoft.com/office/powerpoint/2010/main" val="241466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C00000"/>
                </a:solidFill>
              </a:rPr>
              <a:t>Kezdd újra</a:t>
            </a:r>
            <a:endParaRPr lang="hu-HU" dirty="0">
              <a:solidFill>
                <a:srgbClr val="C00000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1282390" y="1968832"/>
            <a:ext cx="512904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Elrontottál valamit?</a:t>
            </a:r>
          </a:p>
          <a:p>
            <a:r>
              <a:rPr lang="hu-HU" sz="2000" dirty="0" smtClean="0"/>
              <a:t>Hibáztál?</a:t>
            </a:r>
          </a:p>
          <a:p>
            <a:r>
              <a:rPr lang="hu-HU" sz="2000" dirty="0" smtClean="0"/>
              <a:t>Távol vitt az élet Istentől, pedig nem akartad?</a:t>
            </a:r>
          </a:p>
          <a:p>
            <a:r>
              <a:rPr lang="hu-HU" sz="2000" dirty="0" smtClean="0"/>
              <a:t>Kiüresedett a házasságot?</a:t>
            </a:r>
          </a:p>
          <a:p>
            <a:r>
              <a:rPr lang="hu-HU" sz="2000" dirty="0" smtClean="0"/>
              <a:t>Megromlott a kapcsolatod miattad?</a:t>
            </a:r>
          </a:p>
          <a:p>
            <a:r>
              <a:rPr lang="hu-HU" sz="2000" dirty="0" smtClean="0"/>
              <a:t>Rád terhelődnek a bűneid?</a:t>
            </a:r>
          </a:p>
          <a:p>
            <a:r>
              <a:rPr lang="hu-HU" sz="2000" dirty="0" smtClean="0"/>
              <a:t>Nem mondtál igazat, és most bajba kerültél?</a:t>
            </a:r>
          </a:p>
          <a:p>
            <a:endParaRPr lang="hu-HU" sz="2000" dirty="0"/>
          </a:p>
          <a:p>
            <a:r>
              <a:rPr lang="hu-HU" sz="2000" dirty="0" smtClean="0"/>
              <a:t>KEZDD ÚJRA! ÉS TÖBBÉ NE VÉTKEZZ!</a:t>
            </a:r>
          </a:p>
          <a:p>
            <a:r>
              <a:rPr lang="hu-HU" sz="2000" dirty="0" smtClean="0"/>
              <a:t>NEM ÍTÉLLEK EL TÉGED!</a:t>
            </a:r>
          </a:p>
          <a:p>
            <a:endParaRPr lang="hu-HU" sz="2000" dirty="0"/>
          </a:p>
          <a:p>
            <a:r>
              <a:rPr lang="hu-HU" sz="2000" b="1" dirty="0" smtClean="0">
                <a:solidFill>
                  <a:srgbClr val="0070C0"/>
                </a:solidFill>
              </a:rPr>
              <a:t>ISTEN AZ IRGALMAS ÚJRAKEZDÉSEK ISTENE!</a:t>
            </a:r>
            <a:endParaRPr lang="hu-HU" sz="2000" b="1" dirty="0" smtClean="0">
              <a:solidFill>
                <a:srgbClr val="0070C0"/>
              </a:solidFill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7405" y="2010659"/>
            <a:ext cx="4598418" cy="344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22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C00000"/>
                </a:solidFill>
              </a:rPr>
              <a:t>Tiszta lappal</a:t>
            </a:r>
            <a:endParaRPr lang="hu-HU" dirty="0">
              <a:solidFill>
                <a:srgbClr val="C00000"/>
              </a:solidFill>
            </a:endParaRP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1447330" y="2010878"/>
            <a:ext cx="9579257" cy="397525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000" dirty="0" smtClean="0">
                <a:solidFill>
                  <a:schemeClr val="accent6">
                    <a:lumMod val="50000"/>
                  </a:schemeClr>
                </a:solidFill>
              </a:rPr>
              <a:t>Amikor az Úr azt mondja, hogy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000" dirty="0" smtClean="0">
                <a:solidFill>
                  <a:schemeClr val="accent6">
                    <a:lumMod val="50000"/>
                  </a:schemeClr>
                </a:solidFill>
              </a:rPr>
              <a:t>megbocsátotta a bűneid, akkor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000" dirty="0" smtClean="0">
                <a:solidFill>
                  <a:schemeClr val="accent6">
                    <a:lumMod val="50000"/>
                  </a:schemeClr>
                </a:solidFill>
              </a:rPr>
              <a:t>azt is mondja, hogy ne is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000" dirty="0" smtClean="0">
                <a:solidFill>
                  <a:schemeClr val="accent6">
                    <a:lumMod val="50000"/>
                  </a:schemeClr>
                </a:solidFill>
              </a:rPr>
              <a:t>beszéljünk róla többet!</a:t>
            </a:r>
            <a:endParaRPr lang="hu-HU" sz="3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hu-HU" sz="3000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000" dirty="0" smtClean="0">
                <a:solidFill>
                  <a:srgbClr val="0070C0"/>
                </a:solidFill>
              </a:rPr>
              <a:t>Felejtsd el, hogy te is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000" dirty="0" smtClean="0">
                <a:solidFill>
                  <a:srgbClr val="0070C0"/>
                </a:solidFill>
              </a:rPr>
              <a:t>megbocsáthass magadnak</a:t>
            </a:r>
            <a:endParaRPr lang="hu-HU" sz="3000" dirty="0" smtClean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hu-HU" sz="3000" dirty="0" smtClean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000" dirty="0" smtClean="0"/>
              <a:t>Pál apostol példája 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000" dirty="0" smtClean="0"/>
              <a:t>legszemléletesebb e tekintetben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000" dirty="0" smtClean="0"/>
              <a:t>az újszövetségben</a:t>
            </a:r>
            <a:endParaRPr lang="hu-HU" sz="3800" dirty="0" smtClean="0"/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hu-HU" sz="28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6958" y="2010878"/>
            <a:ext cx="53721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98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sz="2600" dirty="0" smtClean="0">
                <a:solidFill>
                  <a:srgbClr val="C00000"/>
                </a:solidFill>
              </a:rPr>
              <a:t>Vajon megváltozott volna-e ennek az asszonynak az élete, ha nem szégyenül meg ennyire a bűne miatt?</a:t>
            </a:r>
            <a:endParaRPr lang="hu-HU" sz="2600" dirty="0">
              <a:solidFill>
                <a:srgbClr val="C00000"/>
              </a:solidFill>
            </a:endParaRP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1447330" y="2010878"/>
            <a:ext cx="6729107" cy="4102843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dirty="0" smtClean="0">
                <a:solidFill>
                  <a:srgbClr val="C00000"/>
                </a:solidFill>
              </a:rPr>
              <a:t>„Mivel nem ítélkeznek hamarosan a gonosz tettek fölött, azért van tele az embereknek a szíve gonosz törekvésekkel, úgyhogy a vétkes százszor is követhet el gonosztettet hosszú időn át.” (</a:t>
            </a:r>
            <a:r>
              <a:rPr lang="hu-HU" dirty="0" err="1" smtClean="0">
                <a:solidFill>
                  <a:srgbClr val="C00000"/>
                </a:solidFill>
              </a:rPr>
              <a:t>Préd</a:t>
            </a:r>
            <a:r>
              <a:rPr lang="hu-HU" dirty="0" smtClean="0">
                <a:solidFill>
                  <a:srgbClr val="C00000"/>
                </a:solidFill>
              </a:rPr>
              <a:t> 8,11-12)</a:t>
            </a:r>
            <a:endParaRPr lang="hu-HU" dirty="0" smtClean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hu-HU" sz="1400" dirty="0" smtClean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000" dirty="0" smtClean="0"/>
              <a:t>Az asszony folytatta volna házasságtörő magatartását, ha nem kerül veszélybe</a:t>
            </a:r>
            <a:endParaRPr lang="hu-HU" sz="3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000" dirty="0" smtClean="0">
                <a:solidFill>
                  <a:schemeClr val="accent6">
                    <a:lumMod val="50000"/>
                  </a:schemeClr>
                </a:solidFill>
              </a:rPr>
              <a:t>ilyen az emberi lélek: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000" dirty="0" smtClean="0">
                <a:solidFill>
                  <a:schemeClr val="accent6">
                    <a:lumMod val="50000"/>
                  </a:schemeClr>
                </a:solidFill>
              </a:rPr>
              <a:t>amíg nincs visszatartó erő, addig az ember megteszi, ami a kedvére van, még a bűnt is</a:t>
            </a:r>
            <a:endParaRPr lang="hu-HU" sz="3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000" dirty="0" smtClean="0">
                <a:solidFill>
                  <a:schemeClr val="accent6">
                    <a:lumMod val="50000"/>
                  </a:schemeClr>
                </a:solidFill>
              </a:rPr>
              <a:t>a </a:t>
            </a:r>
            <a:r>
              <a:rPr lang="hu-HU" sz="3000" dirty="0" err="1" smtClean="0">
                <a:solidFill>
                  <a:schemeClr val="accent6">
                    <a:lumMod val="50000"/>
                  </a:schemeClr>
                </a:solidFill>
              </a:rPr>
              <a:t>lelepleződéstől</a:t>
            </a:r>
            <a:r>
              <a:rPr lang="hu-HU" sz="3000" dirty="0" smtClean="0">
                <a:solidFill>
                  <a:schemeClr val="accent6">
                    <a:lumMod val="50000"/>
                  </a:schemeClr>
                </a:solidFill>
              </a:rPr>
              <a:t> való vélelem sem tartja vissza az embert, mert a bűn természete ilyen</a:t>
            </a:r>
            <a:endParaRPr lang="hu-HU" sz="3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hu-HU" sz="3000" dirty="0" smtClean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000" dirty="0" smtClean="0">
                <a:solidFill>
                  <a:srgbClr val="0070C0"/>
                </a:solidFill>
              </a:rPr>
              <a:t>csak számonkérés esetén hajlandó az ember magába szállni, bűnbánatot tartani és változtatni</a:t>
            </a:r>
            <a:endParaRPr lang="hu-HU" sz="3000" dirty="0" smtClean="0">
              <a:solidFill>
                <a:srgbClr val="0070C0"/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8323" y="2038350"/>
            <a:ext cx="2857500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445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TM10001114[[fn=Galéria]]</Template>
  <TotalTime>12657</TotalTime>
  <Words>642</Words>
  <Application>Microsoft Office PowerPoint</Application>
  <PresentationFormat>Szélesvásznú</PresentationFormat>
  <Paragraphs>76</Paragraphs>
  <Slides>11</Slides>
  <Notes>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5" baseType="lpstr">
      <vt:lpstr>Arial</vt:lpstr>
      <vt:lpstr>Calibri</vt:lpstr>
      <vt:lpstr>Gill Sans MT</vt:lpstr>
      <vt:lpstr>Gallery</vt:lpstr>
      <vt:lpstr>Kezdd újra</vt:lpstr>
      <vt:lpstr> János evangéliuma 8. rész 1-11.  versek</vt:lpstr>
      <vt:lpstr> János evangéliuma 8. rész 1-11.  versek</vt:lpstr>
      <vt:lpstr>Kezdd újra bevezetés</vt:lpstr>
      <vt:lpstr>PowerPoint-bemutató</vt:lpstr>
      <vt:lpstr>Hogyan fordítja isten jóra a gonosz szándékot</vt:lpstr>
      <vt:lpstr>Kezdd újra</vt:lpstr>
      <vt:lpstr>Tiszta lappal</vt:lpstr>
      <vt:lpstr>Vajon megváltozott volna-e ennek az asszonynak az élete, ha nem szégyenül meg ennyire a bűne miatt?</vt:lpstr>
      <vt:lpstr>Az ítélet lehetőség</vt:lpstr>
      <vt:lpstr>ISTEN LELKE MEGVIZSGÁL, HOGY MEGÚJÍTSON befejezés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tékozló fiú</dc:title>
  <dc:creator>Hivatal</dc:creator>
  <cp:lastModifiedBy>Hivatal</cp:lastModifiedBy>
  <cp:revision>1048</cp:revision>
  <cp:lastPrinted>2026-02-07T21:24:15Z</cp:lastPrinted>
  <dcterms:created xsi:type="dcterms:W3CDTF">2020-09-26T18:34:06Z</dcterms:created>
  <dcterms:modified xsi:type="dcterms:W3CDTF">2026-04-19T06:33:38Z</dcterms:modified>
</cp:coreProperties>
</file>