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92" r:id="rId3"/>
    <p:sldId id="375" r:id="rId4"/>
    <p:sldId id="393" r:id="rId5"/>
    <p:sldId id="354" r:id="rId6"/>
    <p:sldId id="388" r:id="rId7"/>
    <p:sldId id="391" r:id="rId8"/>
    <p:sldId id="381" r:id="rId9"/>
    <p:sldId id="383" r:id="rId10"/>
    <p:sldId id="39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5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32"/>
    </p:cViewPr>
  </p:sorter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0AA7C-D6D9-47A1-957F-AE1FD420E583}" type="datetimeFigureOut">
              <a:rPr lang="hu-HU" smtClean="0"/>
              <a:t>2026. 05. 23.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17454-6CD4-40EA-AA78-DFF3366CDF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92810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5E56D-A941-4D5E-A5DE-0EF8E59BEA46}" type="datetimeFigureOut">
              <a:rPr lang="hu-HU" smtClean="0"/>
              <a:t>2026. 05. 23.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56AB7-9312-4745-8F1D-B298FA6D982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6957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56AB7-9312-4745-8F1D-B298FA6D9821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0683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56AB7-9312-4745-8F1D-B298FA6D9821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31777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56AB7-9312-4745-8F1D-B298FA6D9821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840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56AB7-9312-4745-8F1D-B298FA6D9821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08386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5/23/2026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3600" dirty="0" smtClean="0"/>
              <a:t>Szolgáló közösség</a:t>
            </a:r>
            <a:endParaRPr lang="hu-HU" sz="36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2800" dirty="0" smtClean="0">
                <a:solidFill>
                  <a:srgbClr val="C00000"/>
                </a:solidFill>
              </a:rPr>
              <a:t>Szánd oda életed isten szolgálatára</a:t>
            </a:r>
            <a:endParaRPr lang="hu-H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31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C00000"/>
                </a:solidFill>
              </a:rPr>
              <a:t>Befejezés és személyes kérdések</a:t>
            </a:r>
            <a:endParaRPr lang="hu-HU" dirty="0">
              <a:solidFill>
                <a:srgbClr val="C00000"/>
              </a:solidFill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9579257" cy="3953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dirty="0" smtClean="0"/>
              <a:t>Kihívás </a:t>
            </a:r>
            <a:r>
              <a:rPr lang="hu-HU" sz="2400" dirty="0"/>
              <a:t>és Megújulás</a:t>
            </a:r>
          </a:p>
          <a:p>
            <a:pPr marL="0" indent="0">
              <a:buNone/>
            </a:pPr>
            <a:endParaRPr lang="hu-HU" sz="2400" dirty="0"/>
          </a:p>
          <a:p>
            <a:pPr lvl="1"/>
            <a:r>
              <a:rPr lang="hu-HU" sz="2400" dirty="0"/>
              <a:t>Vállalod-e a szolgáló életet?</a:t>
            </a:r>
          </a:p>
          <a:p>
            <a:pPr lvl="1"/>
            <a:r>
              <a:rPr lang="hu-HU" sz="2400" dirty="0"/>
              <a:t>Van-e bátorságod odaszánni magad Istennek?</a:t>
            </a:r>
          </a:p>
          <a:p>
            <a:pPr lvl="1"/>
            <a:r>
              <a:rPr lang="hu-HU" sz="2400" dirty="0"/>
              <a:t>Mire indít most téged a Szentlélek?</a:t>
            </a:r>
          </a:p>
          <a:p>
            <a:pPr lvl="1"/>
            <a:r>
              <a:rPr lang="hu-HU" sz="2400" b="1" dirty="0"/>
              <a:t>Ima:</a:t>
            </a:r>
            <a:r>
              <a:rPr lang="hu-HU" sz="2400" dirty="0"/>
              <a:t> Kérd a Lelket, hogy újítson meg és </a:t>
            </a:r>
            <a:r>
              <a:rPr lang="hu-HU" sz="2400" dirty="0" smtClean="0"/>
              <a:t>vezessen!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89342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/>
            </a:r>
            <a:br>
              <a:rPr lang="hu-HU" dirty="0"/>
            </a:br>
            <a:r>
              <a:rPr lang="hu-HU" sz="2800" dirty="0" err="1" smtClean="0">
                <a:solidFill>
                  <a:srgbClr val="C00000"/>
                </a:solidFill>
              </a:rPr>
              <a:t>pál</a:t>
            </a:r>
            <a:r>
              <a:rPr lang="hu-HU" sz="2800" dirty="0" smtClean="0">
                <a:solidFill>
                  <a:srgbClr val="C00000"/>
                </a:solidFill>
              </a:rPr>
              <a:t> levele a rómaiakhoz 12. </a:t>
            </a:r>
            <a:r>
              <a:rPr lang="hu-HU" sz="2800" dirty="0" smtClean="0">
                <a:solidFill>
                  <a:srgbClr val="C00000"/>
                </a:solidFill>
              </a:rPr>
              <a:t>rész </a:t>
            </a:r>
            <a:r>
              <a:rPr lang="hu-HU" sz="2800" dirty="0" smtClean="0">
                <a:solidFill>
                  <a:srgbClr val="C00000"/>
                </a:solidFill>
              </a:rPr>
              <a:t>1-2.  </a:t>
            </a:r>
            <a:r>
              <a:rPr lang="hu-HU" sz="2800" dirty="0" smtClean="0">
                <a:solidFill>
                  <a:srgbClr val="C00000"/>
                </a:solidFill>
              </a:rPr>
              <a:t>versek</a:t>
            </a:r>
            <a:endParaRPr lang="hu-HU" sz="2800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53295" y="3238801"/>
            <a:ext cx="1197135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baseline="30000" dirty="0">
                <a:solidFill>
                  <a:srgbClr val="0070C0"/>
                </a:solidFill>
              </a:rPr>
              <a:t>1</a:t>
            </a:r>
            <a:r>
              <a:rPr lang="hu-HU" sz="2400" dirty="0">
                <a:solidFill>
                  <a:srgbClr val="0070C0"/>
                </a:solidFill>
              </a:rPr>
              <a:t>Kérlek azért titeket, testvéreim, az Isten irgalmasságára, hogy okos istentiszteletként </a:t>
            </a:r>
            <a:r>
              <a:rPr lang="hu-HU" sz="2400" dirty="0" smtClean="0">
                <a:solidFill>
                  <a:srgbClr val="0070C0"/>
                </a:solidFill>
              </a:rPr>
              <a:t>szánjátok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>
                <a:solidFill>
                  <a:srgbClr val="0070C0"/>
                </a:solidFill>
              </a:rPr>
              <a:t>oda </a:t>
            </a:r>
            <a:r>
              <a:rPr lang="hu-HU" sz="2400" dirty="0">
                <a:solidFill>
                  <a:srgbClr val="0070C0"/>
                </a:solidFill>
              </a:rPr>
              <a:t>magatokat élő, szent, Istennek tetsző áldozatul, </a:t>
            </a:r>
            <a:r>
              <a:rPr lang="hu-HU" sz="2400" baseline="30000" dirty="0">
                <a:solidFill>
                  <a:srgbClr val="0070C0"/>
                </a:solidFill>
              </a:rPr>
              <a:t>2</a:t>
            </a:r>
            <a:r>
              <a:rPr lang="hu-HU" sz="2400" dirty="0">
                <a:solidFill>
                  <a:srgbClr val="0070C0"/>
                </a:solidFill>
              </a:rPr>
              <a:t>és ne igazodjatok e világhoz, hanem </a:t>
            </a:r>
            <a:endParaRPr lang="hu-HU" sz="2400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>
                <a:solidFill>
                  <a:srgbClr val="0070C0"/>
                </a:solidFill>
              </a:rPr>
              <a:t>változzatok </a:t>
            </a:r>
            <a:r>
              <a:rPr lang="hu-HU" sz="2400" dirty="0">
                <a:solidFill>
                  <a:srgbClr val="0070C0"/>
                </a:solidFill>
              </a:rPr>
              <a:t>meg értelmetek megújulásával, hogy megítélhessétek, mi az Isten akarata, mi az, </a:t>
            </a:r>
            <a:r>
              <a:rPr lang="hu-HU" sz="2400" dirty="0" smtClean="0">
                <a:solidFill>
                  <a:srgbClr val="0070C0"/>
                </a:solidFill>
              </a:rPr>
              <a:t>ami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>
                <a:solidFill>
                  <a:srgbClr val="0070C0"/>
                </a:solidFill>
              </a:rPr>
              <a:t>jó</a:t>
            </a:r>
            <a:r>
              <a:rPr lang="hu-HU" sz="2400" dirty="0">
                <a:solidFill>
                  <a:srgbClr val="0070C0"/>
                </a:solidFill>
              </a:rPr>
              <a:t>, ami neki tetsző és tökéletes. </a:t>
            </a:r>
            <a:endParaRPr lang="hu-HU" sz="24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62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/>
            </a:r>
            <a:br>
              <a:rPr lang="hu-HU" dirty="0"/>
            </a:br>
            <a:r>
              <a:rPr lang="hu-HU" sz="2800" dirty="0" err="1" smtClean="0">
                <a:solidFill>
                  <a:srgbClr val="C00000"/>
                </a:solidFill>
              </a:rPr>
              <a:t>pál</a:t>
            </a:r>
            <a:r>
              <a:rPr lang="hu-HU" sz="2800" dirty="0" smtClean="0">
                <a:solidFill>
                  <a:srgbClr val="C00000"/>
                </a:solidFill>
              </a:rPr>
              <a:t> levele a rómaiakhoz 12. </a:t>
            </a:r>
            <a:r>
              <a:rPr lang="hu-HU" sz="2800" dirty="0" smtClean="0">
                <a:solidFill>
                  <a:srgbClr val="C00000"/>
                </a:solidFill>
              </a:rPr>
              <a:t>rész </a:t>
            </a:r>
            <a:r>
              <a:rPr lang="hu-HU" sz="2800" dirty="0" smtClean="0">
                <a:solidFill>
                  <a:srgbClr val="C00000"/>
                </a:solidFill>
              </a:rPr>
              <a:t>3</a:t>
            </a:r>
            <a:r>
              <a:rPr lang="hu-HU" sz="2800" dirty="0" smtClean="0">
                <a:solidFill>
                  <a:srgbClr val="C00000"/>
                </a:solidFill>
              </a:rPr>
              <a:t>-5.  </a:t>
            </a:r>
            <a:r>
              <a:rPr lang="hu-HU" sz="2800" dirty="0" smtClean="0">
                <a:solidFill>
                  <a:srgbClr val="C00000"/>
                </a:solidFill>
              </a:rPr>
              <a:t>versek</a:t>
            </a:r>
            <a:endParaRPr lang="hu-HU" sz="2800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53295" y="3054135"/>
            <a:ext cx="11872481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baseline="30000" dirty="0" smtClean="0">
                <a:solidFill>
                  <a:srgbClr val="0070C0"/>
                </a:solidFill>
              </a:rPr>
              <a:t>3</a:t>
            </a:r>
            <a:r>
              <a:rPr lang="hu-HU" sz="2400" dirty="0" smtClean="0">
                <a:solidFill>
                  <a:srgbClr val="0070C0"/>
                </a:solidFill>
              </a:rPr>
              <a:t>A nekem adott kegyelem által mondom tehát közöttetek mindenkinek: ne gondoljátok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>
                <a:solidFill>
                  <a:srgbClr val="0070C0"/>
                </a:solidFill>
              </a:rPr>
              <a:t>magatokat többnek, mint amennyinek gondolnotok kell, hanem arra igyekezzék mindenki, hogy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>
                <a:solidFill>
                  <a:srgbClr val="0070C0"/>
                </a:solidFill>
              </a:rPr>
              <a:t>józanul gondolkozzék az Istentől kapott hit mértéke szerint. </a:t>
            </a:r>
            <a:r>
              <a:rPr lang="hu-HU" sz="2400" baseline="30000" dirty="0" smtClean="0">
                <a:solidFill>
                  <a:srgbClr val="0070C0"/>
                </a:solidFill>
              </a:rPr>
              <a:t>4</a:t>
            </a:r>
            <a:r>
              <a:rPr lang="hu-HU" sz="2400" dirty="0" smtClean="0">
                <a:solidFill>
                  <a:srgbClr val="0070C0"/>
                </a:solidFill>
              </a:rPr>
              <a:t>Mert ahogyan egy testnek sok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>
                <a:solidFill>
                  <a:srgbClr val="0070C0"/>
                </a:solidFill>
              </a:rPr>
              <a:t>tagja van, de nem minden tagnak ugyanaz a feladata, </a:t>
            </a:r>
            <a:r>
              <a:rPr lang="hu-HU" sz="2400" baseline="30000" dirty="0" smtClean="0">
                <a:solidFill>
                  <a:srgbClr val="0070C0"/>
                </a:solidFill>
              </a:rPr>
              <a:t>5</a:t>
            </a:r>
            <a:r>
              <a:rPr lang="hu-HU" sz="2400" dirty="0" smtClean="0">
                <a:solidFill>
                  <a:srgbClr val="0070C0"/>
                </a:solidFill>
              </a:rPr>
              <a:t>úgy sokan egy test vagyunk Krisztusban,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>
                <a:solidFill>
                  <a:srgbClr val="0070C0"/>
                </a:solidFill>
              </a:rPr>
              <a:t>egyenként pedig egymásnak tagjai. </a:t>
            </a:r>
            <a:endParaRPr lang="hu-HU" sz="24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5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/>
            </a:r>
            <a:br>
              <a:rPr lang="hu-HU" dirty="0"/>
            </a:br>
            <a:r>
              <a:rPr lang="hu-HU" sz="2800" dirty="0" err="1" smtClean="0">
                <a:solidFill>
                  <a:srgbClr val="C00000"/>
                </a:solidFill>
              </a:rPr>
              <a:t>pál</a:t>
            </a:r>
            <a:r>
              <a:rPr lang="hu-HU" sz="2800" dirty="0" smtClean="0">
                <a:solidFill>
                  <a:srgbClr val="C00000"/>
                </a:solidFill>
              </a:rPr>
              <a:t> levele a rómaiakhoz 12. </a:t>
            </a:r>
            <a:r>
              <a:rPr lang="hu-HU" sz="2800" dirty="0" smtClean="0">
                <a:solidFill>
                  <a:srgbClr val="C00000"/>
                </a:solidFill>
              </a:rPr>
              <a:t>rész </a:t>
            </a:r>
            <a:r>
              <a:rPr lang="hu-HU" sz="2800" dirty="0" smtClean="0">
                <a:solidFill>
                  <a:srgbClr val="C00000"/>
                </a:solidFill>
              </a:rPr>
              <a:t>6-8.  </a:t>
            </a:r>
            <a:r>
              <a:rPr lang="hu-HU" sz="2800" dirty="0" smtClean="0">
                <a:solidFill>
                  <a:srgbClr val="C00000"/>
                </a:solidFill>
              </a:rPr>
              <a:t>versek</a:t>
            </a:r>
            <a:endParaRPr lang="hu-HU" sz="2800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53295" y="3238801"/>
            <a:ext cx="1177893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baseline="30000" dirty="0" smtClean="0">
                <a:solidFill>
                  <a:srgbClr val="0070C0"/>
                </a:solidFill>
              </a:rPr>
              <a:t>6</a:t>
            </a:r>
            <a:r>
              <a:rPr lang="hu-HU" sz="2400" dirty="0" smtClean="0">
                <a:solidFill>
                  <a:srgbClr val="0070C0"/>
                </a:solidFill>
              </a:rPr>
              <a:t>Mert a nekünk adott kegyelem szerint különböző ajándékaink vannak, eszerint szolgálunk is: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>
                <a:solidFill>
                  <a:srgbClr val="0070C0"/>
                </a:solidFill>
              </a:rPr>
              <a:t>aki a prófétálás ajándékát kapta, az a hit szabálya szerint prófétáljon; </a:t>
            </a:r>
            <a:r>
              <a:rPr lang="hu-HU" sz="2400" baseline="30000" dirty="0" smtClean="0">
                <a:solidFill>
                  <a:srgbClr val="0070C0"/>
                </a:solidFill>
              </a:rPr>
              <a:t>7</a:t>
            </a:r>
            <a:r>
              <a:rPr lang="hu-HU" sz="2400" dirty="0" smtClean="0">
                <a:solidFill>
                  <a:srgbClr val="0070C0"/>
                </a:solidFill>
              </a:rPr>
              <a:t>aki a szolgálat ajándékát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>
                <a:solidFill>
                  <a:srgbClr val="0070C0"/>
                </a:solidFill>
              </a:rPr>
              <a:t>kapta, az végezze szolgálatát; a tanító a tanítást, </a:t>
            </a:r>
            <a:r>
              <a:rPr lang="hu-HU" sz="2400" baseline="30000" dirty="0" smtClean="0">
                <a:solidFill>
                  <a:srgbClr val="0070C0"/>
                </a:solidFill>
              </a:rPr>
              <a:t>8</a:t>
            </a:r>
            <a:r>
              <a:rPr lang="hu-HU" sz="2400" dirty="0" smtClean="0">
                <a:solidFill>
                  <a:srgbClr val="0070C0"/>
                </a:solidFill>
              </a:rPr>
              <a:t>a vigasztaló a vigasztalást, az adakozó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>
                <a:solidFill>
                  <a:srgbClr val="0070C0"/>
                </a:solidFill>
              </a:rPr>
              <a:t>szerénységgel, az elöljáró igyekezettel, a könyörülő pedig jókedvvel.</a:t>
            </a:r>
            <a:endParaRPr lang="hu-HU" sz="24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1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C00000"/>
                </a:solidFill>
              </a:rPr>
              <a:t>Mi isten akarata?</a:t>
            </a:r>
            <a:endParaRPr lang="hu-HU" dirty="0">
              <a:solidFill>
                <a:srgbClr val="C00000"/>
              </a:solidFill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9610529" cy="39373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 smtClean="0"/>
              <a:t> </a:t>
            </a:r>
            <a:r>
              <a:rPr lang="hu-HU" dirty="0"/>
              <a:t>Életünk mint Istentisztelet</a:t>
            </a:r>
          </a:p>
          <a:p>
            <a:pPr lvl="1"/>
            <a:r>
              <a:rPr lang="hu-HU" dirty="0" smtClean="0"/>
              <a:t>Az </a:t>
            </a:r>
            <a:r>
              <a:rPr lang="hu-HU" dirty="0"/>
              <a:t>életünket istentiszteletként kell élnünk.</a:t>
            </a:r>
          </a:p>
          <a:p>
            <a:pPr lvl="1"/>
            <a:r>
              <a:rPr lang="hu-HU" dirty="0"/>
              <a:t>Odaadni testünket és mindennapjainkat Istennek.</a:t>
            </a:r>
          </a:p>
          <a:p>
            <a:pPr lvl="1"/>
            <a:r>
              <a:rPr lang="hu-HU" dirty="0"/>
              <a:t>Nem a világ magamutogató mintáit kell követnünk.</a:t>
            </a:r>
          </a:p>
          <a:p>
            <a:pPr lvl="1"/>
            <a:r>
              <a:rPr lang="hu-HU" b="1" dirty="0"/>
              <a:t>Cél:</a:t>
            </a:r>
            <a:r>
              <a:rPr lang="hu-HU" dirty="0"/>
              <a:t> Ne magunkra, hanem Jézusra mutassunk</a:t>
            </a:r>
            <a:r>
              <a:rPr lang="hu-HU" dirty="0" smtClean="0"/>
              <a:t>!</a:t>
            </a:r>
          </a:p>
          <a:p>
            <a:pPr lvl="1"/>
            <a:endParaRPr lang="hu-HU" dirty="0" smtClean="0"/>
          </a:p>
          <a:p>
            <a:pPr marL="0" indent="0">
              <a:buNone/>
            </a:pPr>
            <a:r>
              <a:rPr lang="hu-HU" b="1" dirty="0"/>
              <a:t>💡 </a:t>
            </a:r>
            <a:r>
              <a:rPr lang="hu-HU" dirty="0" smtClean="0"/>
              <a:t> </a:t>
            </a:r>
            <a:r>
              <a:rPr lang="hu-HU" i="1" dirty="0"/>
              <a:t>A közösségi média (</a:t>
            </a:r>
            <a:r>
              <a:rPr lang="hu-HU" i="1" dirty="0" err="1"/>
              <a:t>Instagram</a:t>
            </a:r>
            <a:r>
              <a:rPr lang="hu-HU" i="1" dirty="0"/>
              <a:t>, </a:t>
            </a:r>
            <a:r>
              <a:rPr lang="hu-HU" i="1" dirty="0" err="1"/>
              <a:t>TikTok</a:t>
            </a:r>
            <a:r>
              <a:rPr lang="hu-HU" i="1" dirty="0"/>
              <a:t>) korában a világ azt tanítja: „Mutasd meg magad, </a:t>
            </a:r>
            <a:r>
              <a:rPr lang="hu-HU" i="1" dirty="0" err="1"/>
              <a:t>gyűjts</a:t>
            </a:r>
            <a:r>
              <a:rPr lang="hu-HU" i="1" dirty="0"/>
              <a:t> </a:t>
            </a:r>
            <a:r>
              <a:rPr lang="hu-HU" i="1" dirty="0" err="1"/>
              <a:t>lájkokat</a:t>
            </a:r>
            <a:r>
              <a:rPr lang="hu-HU" i="1" dirty="0"/>
              <a:t>, legyél te a középpontban!” Az okos istentisztelet ezzel szemben olyan, mint egy útjelző tábla: nem önmagát hirdeti, hanem a helyes irányra – Jézusra – mutat.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9927" y="456950"/>
            <a:ext cx="3178658" cy="379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66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C00000"/>
                </a:solidFill>
              </a:rPr>
              <a:t>A szentlélek munkája a gyülekezetben</a:t>
            </a:r>
            <a:endParaRPr lang="hu-HU" dirty="0">
              <a:solidFill>
                <a:srgbClr val="C00000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282390" y="1968832"/>
            <a:ext cx="9913433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 </a:t>
            </a:r>
            <a:r>
              <a:rPr lang="hu-HU" sz="2200" dirty="0"/>
              <a:t>Egy Test Krisztusban</a:t>
            </a:r>
          </a:p>
          <a:p>
            <a:endParaRPr lang="hu-HU" sz="2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200" dirty="0"/>
              <a:t>A Szentlélek mindig Krisztusra mutat.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200" dirty="0"/>
              <a:t>Összeköt minket a hit, a reménység -</a:t>
            </a:r>
            <a:r>
              <a:rPr lang="hu-HU" sz="2200" dirty="0" smtClean="0"/>
              <a:t> </a:t>
            </a:r>
            <a:r>
              <a:rPr lang="hu-HU" sz="2200" dirty="0"/>
              <a:t>a Megváltó.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200" dirty="0"/>
              <a:t>Valódi életközösségben </a:t>
            </a:r>
            <a:r>
              <a:rPr lang="hu-HU" sz="2200" dirty="0" smtClean="0"/>
              <a:t>lehetünk </a:t>
            </a:r>
            <a:r>
              <a:rPr lang="hu-HU" sz="2200" dirty="0"/>
              <a:t>egymással.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200" dirty="0"/>
              <a:t>Közösen </a:t>
            </a:r>
            <a:r>
              <a:rPr lang="hu-HU" sz="2200" dirty="0" smtClean="0"/>
              <a:t>éljük meg </a:t>
            </a:r>
            <a:r>
              <a:rPr lang="hu-HU" sz="2200" dirty="0"/>
              <a:t>az örömöt és a fájdalmat</a:t>
            </a:r>
            <a:r>
              <a:rPr lang="hu-HU" sz="2200" dirty="0" smtClean="0"/>
              <a:t>.</a:t>
            </a:r>
          </a:p>
          <a:p>
            <a:pPr lvl="1"/>
            <a:endParaRPr lang="hu-HU" sz="2200" dirty="0" smtClean="0"/>
          </a:p>
          <a:p>
            <a:r>
              <a:rPr lang="hu-HU" sz="2200" b="1" dirty="0" smtClean="0"/>
              <a:t>💡 </a:t>
            </a:r>
            <a:r>
              <a:rPr lang="hu-HU" sz="2200" dirty="0" smtClean="0"/>
              <a:t> </a:t>
            </a:r>
            <a:r>
              <a:rPr lang="hu-HU" sz="2200" i="1" dirty="0"/>
              <a:t>Gondoljunk az emberi testre: ha a lábujjunkba belerúgunk egy asztallábba, nemcsak a lábunk fáj, hanem az egész testünk összerándul, és a kezünk azonnal odakap, hogy megdörzsölje. A gyülekezetben is így működik az együttérzés: ha egy testvérünk gyászol vagy beteg, az mindannyiunknak fáj, és azonnal segítünk.</a:t>
            </a:r>
            <a:endParaRPr lang="hu-HU" sz="22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7758" y="2037773"/>
            <a:ext cx="3205925" cy="179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22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C00000"/>
                </a:solidFill>
              </a:rPr>
              <a:t>Az egyház, mint szolgáló közösség</a:t>
            </a:r>
            <a:endParaRPr lang="hu-HU" dirty="0">
              <a:solidFill>
                <a:srgbClr val="C00000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282389" y="1864194"/>
            <a:ext cx="991343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Lelki </a:t>
            </a:r>
            <a:r>
              <a:rPr lang="hu-HU" sz="2000" dirty="0"/>
              <a:t>ajándékok a szolgálatra</a:t>
            </a:r>
          </a:p>
          <a:p>
            <a:endParaRPr lang="hu-HU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000" dirty="0"/>
              <a:t>A Szentlélek ad életet, erőt, bátorságot és bölcsességet.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000" dirty="0"/>
              <a:t>Mindenki megkapja a szükséges lelki ajándékot.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000" dirty="0"/>
              <a:t>Az egyház a szolgáló Jézus Krisztust képviseli.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000" i="1" dirty="0"/>
              <a:t>„Nem azért jött, hogy neki szolgáljanak, hanem hogy Ő szolgáljon</a:t>
            </a:r>
            <a:r>
              <a:rPr lang="hu-HU" sz="2000" i="1" dirty="0" smtClean="0"/>
              <a:t>...”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hu-HU" sz="2000" i="1" dirty="0"/>
          </a:p>
          <a:p>
            <a:r>
              <a:rPr lang="hu-HU" sz="2000" b="1" dirty="0"/>
              <a:t>💡 </a:t>
            </a:r>
            <a:r>
              <a:rPr lang="hu-HU" sz="2000" dirty="0"/>
              <a:t> </a:t>
            </a:r>
            <a:r>
              <a:rPr lang="hu-HU" sz="2000" i="1" dirty="0"/>
              <a:t>Jézus, a Mindenség Ura, a lábmosáskor kötényt kötött, és letérdelt a tanítványai elé. Nem várta meg, míg kiszolgálják. A gyülekezet nem egy színház, ahol a lelkész szerepel, a hívek pedig a nézőtéren ülnek – sokkal inkább egy mentőcsapat, ahol mindenkinek megvan a maga létfontosságú feladata</a:t>
            </a:r>
            <a:r>
              <a:rPr lang="hu-HU" sz="2000" i="1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hu-HU" i="1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6836" y="1334541"/>
            <a:ext cx="2992582" cy="234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01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C00000"/>
                </a:solidFill>
              </a:rPr>
              <a:t>Szolgálat a világban és a gyülekezetben</a:t>
            </a:r>
            <a:endParaRPr lang="hu-HU" dirty="0">
              <a:solidFill>
                <a:srgbClr val="C00000"/>
              </a:solidFill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9579257" cy="3975252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/>
              <a:t>Hol </a:t>
            </a:r>
            <a:r>
              <a:rPr lang="hu-HU" dirty="0"/>
              <a:t>kell szolgálnunk?</a:t>
            </a:r>
          </a:p>
          <a:p>
            <a:pPr lvl="1"/>
            <a:r>
              <a:rPr lang="hu-HU" b="1" dirty="0" smtClean="0"/>
              <a:t>A </a:t>
            </a:r>
            <a:r>
              <a:rPr lang="hu-HU" b="1" dirty="0"/>
              <a:t>világban:</a:t>
            </a:r>
            <a:r>
              <a:rPr lang="hu-HU" dirty="0"/>
              <a:t> hivatás, munka, család gondozása.</a:t>
            </a:r>
          </a:p>
          <a:p>
            <a:pPr lvl="1"/>
            <a:r>
              <a:rPr lang="hu-HU" b="1" dirty="0"/>
              <a:t>Az egyházban:</a:t>
            </a:r>
            <a:r>
              <a:rPr lang="hu-HU" dirty="0"/>
              <a:t> a hívők közösségének építése.</a:t>
            </a:r>
          </a:p>
          <a:p>
            <a:pPr lvl="1"/>
            <a:r>
              <a:rPr lang="hu-HU" b="1" dirty="0" smtClean="0"/>
              <a:t>Területei:</a:t>
            </a:r>
            <a:r>
              <a:rPr lang="hu-HU" dirty="0" smtClean="0"/>
              <a:t> </a:t>
            </a:r>
            <a:r>
              <a:rPr lang="hu-HU" dirty="0"/>
              <a:t>tanítás, adakozás, vezetés, imádság, </a:t>
            </a:r>
            <a:r>
              <a:rPr lang="hu-HU" dirty="0" smtClean="0"/>
              <a:t>vigasztalás, buzdítás, igehirdetés, elesettek felsegítése, beteglátogatás, </a:t>
            </a:r>
            <a:r>
              <a:rPr lang="hu-HU" dirty="0" err="1" smtClean="0"/>
              <a:t>mentorálás</a:t>
            </a:r>
            <a:r>
              <a:rPr lang="hu-HU" dirty="0" smtClean="0"/>
              <a:t> ...</a:t>
            </a:r>
            <a:endParaRPr lang="hu-HU" dirty="0"/>
          </a:p>
          <a:p>
            <a:pPr lvl="1"/>
            <a:r>
              <a:rPr lang="hu-HU" b="1" dirty="0">
                <a:solidFill>
                  <a:schemeClr val="accent1"/>
                </a:solidFill>
              </a:rPr>
              <a:t>Nincs helye versengésnek, csak képmutatás nélküli szeretetnek</a:t>
            </a:r>
            <a:r>
              <a:rPr lang="hu-HU" b="1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hu-HU" b="1" dirty="0"/>
              <a:t>💡 </a:t>
            </a:r>
            <a:r>
              <a:rPr lang="hu-HU" b="1" i="1" dirty="0"/>
              <a:t>Hétköznapi istentisztelet:</a:t>
            </a:r>
            <a:r>
              <a:rPr lang="hu-HU" i="1" dirty="0"/>
              <a:t> Autószerelőként nem csapod be a vevőt; anyukaként szeretettel készíted a tízórait; irodai dolgozóként türelmes vagy a nehéz ügyfelekkel.</a:t>
            </a:r>
            <a:endParaRPr lang="hu-HU" dirty="0"/>
          </a:p>
          <a:p>
            <a:r>
              <a:rPr lang="hu-HU" b="1" i="1" dirty="0"/>
              <a:t>Gyülekezeti istentisztelet: </a:t>
            </a:r>
            <a:r>
              <a:rPr lang="hu-HU" i="1" dirty="0"/>
              <a:t>Nem kell mindenkinek prédikálnia. Lehet, hogy te azzal szolgálsz, hogy rendbe rakod a padokat, meghallgatsz egy magányos időset, vagy egyszerűen pontosan és hűségesen érkezel az alkalmakra.</a:t>
            </a:r>
            <a:endParaRPr lang="hu-HU" dirty="0"/>
          </a:p>
          <a:p>
            <a:pPr lvl="1"/>
            <a:endParaRPr lang="hu-HU" dirty="0" smtClean="0"/>
          </a:p>
          <a:p>
            <a:pPr lvl="1"/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3840" y="1334541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98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C00000"/>
                </a:solidFill>
              </a:rPr>
              <a:t>A nagy „puzzle”</a:t>
            </a:r>
            <a:endParaRPr lang="hu-HU" dirty="0">
              <a:solidFill>
                <a:srgbClr val="C00000"/>
              </a:solidFill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9579257" cy="39539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dirty="0" smtClean="0"/>
              <a:t> </a:t>
            </a:r>
            <a:r>
              <a:rPr lang="hu-HU" dirty="0"/>
              <a:t>Együtt vagyunk teljesek</a:t>
            </a:r>
          </a:p>
          <a:p>
            <a:pPr lvl="1"/>
            <a:r>
              <a:rPr lang="hu-HU" dirty="0" smtClean="0"/>
              <a:t>A </a:t>
            </a:r>
            <a:r>
              <a:rPr lang="hu-HU" dirty="0"/>
              <a:t>szolgáló élet olyan, mint egy nagy kirakós játék.</a:t>
            </a:r>
          </a:p>
          <a:p>
            <a:pPr lvl="1"/>
            <a:r>
              <a:rPr lang="hu-HU" dirty="0"/>
              <a:t>Mindannyian csak egy-egy darabkái vagyunk az egésznek.</a:t>
            </a:r>
          </a:p>
          <a:p>
            <a:pPr lvl="1"/>
            <a:r>
              <a:rPr lang="hu-HU" dirty="0"/>
              <a:t>Csak együtt alkotunk egy teljes képet.</a:t>
            </a:r>
          </a:p>
          <a:p>
            <a:pPr lvl="1"/>
            <a:r>
              <a:rPr lang="hu-HU" dirty="0"/>
              <a:t>Ezzel mutatjuk meg a világnak Isten országát</a:t>
            </a:r>
            <a:r>
              <a:rPr lang="hu-HU" dirty="0" smtClean="0"/>
              <a:t>.</a:t>
            </a:r>
          </a:p>
          <a:p>
            <a:pPr lvl="1"/>
            <a:endParaRPr lang="hu-HU" dirty="0"/>
          </a:p>
          <a:p>
            <a:pPr marL="0" indent="0">
              <a:buNone/>
            </a:pPr>
            <a:r>
              <a:rPr lang="hu-HU" b="1" dirty="0"/>
              <a:t>💡 </a:t>
            </a:r>
            <a:r>
              <a:rPr lang="hu-HU" dirty="0"/>
              <a:t> </a:t>
            </a:r>
            <a:r>
              <a:rPr lang="hu-HU" i="1" dirty="0"/>
              <a:t>Egy 1000 darabos </a:t>
            </a:r>
            <a:r>
              <a:rPr lang="hu-HU" i="1" dirty="0" smtClean="0"/>
              <a:t>puzzle-</a:t>
            </a:r>
            <a:r>
              <a:rPr lang="hu-HU" i="1" dirty="0" err="1" smtClean="0"/>
              <a:t>ből</a:t>
            </a:r>
            <a:r>
              <a:rPr lang="hu-HU" i="1" dirty="0" smtClean="0"/>
              <a:t>, </a:t>
            </a:r>
            <a:r>
              <a:rPr lang="hu-HU" i="1" dirty="0"/>
              <a:t>ha csak egyetlen kis darabka is hiányzik a sarokból, a kép befejezetlen marad, és mindenki a hiányt fogja nézni. Lehet, hogy a te feladatod kicsinek tűnik, de nélküled a gyülekezet képe hiányos. Isten pont olyannak tervezte a te darabkádat, hogy pontosan illeszkedjen a többiekéhez</a:t>
            </a:r>
            <a:r>
              <a:rPr lang="hu-HU" i="1" dirty="0" smtClean="0"/>
              <a:t>.</a:t>
            </a:r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0300" y="1989942"/>
            <a:ext cx="3715523" cy="226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31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TM10001114[[fn=Galéria]]</Template>
  <TotalTime>12991</TotalTime>
  <Words>773</Words>
  <Application>Microsoft Office PowerPoint</Application>
  <PresentationFormat>Szélesvásznú</PresentationFormat>
  <Paragraphs>71</Paragraphs>
  <Slides>10</Slides>
  <Notes>4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4" baseType="lpstr">
      <vt:lpstr>Arial</vt:lpstr>
      <vt:lpstr>Calibri</vt:lpstr>
      <vt:lpstr>Gill Sans MT</vt:lpstr>
      <vt:lpstr>Gallery</vt:lpstr>
      <vt:lpstr>Szolgáló közösség</vt:lpstr>
      <vt:lpstr> pál levele a rómaiakhoz 12. rész 1-2.  versek</vt:lpstr>
      <vt:lpstr> pál levele a rómaiakhoz 12. rész 3-5.  versek</vt:lpstr>
      <vt:lpstr> pál levele a rómaiakhoz 12. rész 6-8.  versek</vt:lpstr>
      <vt:lpstr>Mi isten akarata?</vt:lpstr>
      <vt:lpstr>A szentlélek munkája a gyülekezetben</vt:lpstr>
      <vt:lpstr>Az egyház, mint szolgáló közösség</vt:lpstr>
      <vt:lpstr>Szolgálat a világban és a gyülekezetben</vt:lpstr>
      <vt:lpstr>A nagy „puzzle”</vt:lpstr>
      <vt:lpstr>Befejezés és személyes kérdések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tékozló fiú</dc:title>
  <dc:creator>Hivatal</dc:creator>
  <cp:lastModifiedBy>Hivatal</cp:lastModifiedBy>
  <cp:revision>1073</cp:revision>
  <cp:lastPrinted>2026-05-23T22:38:03Z</cp:lastPrinted>
  <dcterms:created xsi:type="dcterms:W3CDTF">2020-09-26T18:34:06Z</dcterms:created>
  <dcterms:modified xsi:type="dcterms:W3CDTF">2026-05-23T22:45:31Z</dcterms:modified>
</cp:coreProperties>
</file>