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56" r:id="rId2"/>
    <p:sldId id="375" r:id="rId3"/>
    <p:sldId id="385" r:id="rId4"/>
    <p:sldId id="389" r:id="rId5"/>
    <p:sldId id="380" r:id="rId6"/>
    <p:sldId id="390" r:id="rId7"/>
    <p:sldId id="391" r:id="rId8"/>
    <p:sldId id="354" r:id="rId9"/>
    <p:sldId id="388" r:id="rId10"/>
    <p:sldId id="381" r:id="rId11"/>
    <p:sldId id="372" r:id="rId12"/>
    <p:sldId id="406" r:id="rId13"/>
    <p:sldId id="392" r:id="rId14"/>
    <p:sldId id="393" r:id="rId15"/>
    <p:sldId id="394" r:id="rId16"/>
    <p:sldId id="395" r:id="rId17"/>
    <p:sldId id="396" r:id="rId18"/>
    <p:sldId id="397" r:id="rId19"/>
    <p:sldId id="398" r:id="rId20"/>
    <p:sldId id="399" r:id="rId21"/>
    <p:sldId id="400" r:id="rId22"/>
    <p:sldId id="401" r:id="rId23"/>
    <p:sldId id="402" r:id="rId24"/>
    <p:sldId id="403" r:id="rId25"/>
    <p:sldId id="404" r:id="rId26"/>
    <p:sldId id="405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450" autoAdjust="0"/>
    <p:restoredTop sz="94660"/>
  </p:normalViewPr>
  <p:slideViewPr>
    <p:cSldViewPr snapToGrid="0">
      <p:cViewPr varScale="1">
        <p:scale>
          <a:sx n="90" d="100"/>
          <a:sy n="90" d="100"/>
        </p:scale>
        <p:origin x="108" y="5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232"/>
    </p:cViewPr>
  </p:sorterViewPr>
  <p:notesViewPr>
    <p:cSldViewPr snapToGrid="0">
      <p:cViewPr varScale="1">
        <p:scale>
          <a:sx n="51" d="100"/>
          <a:sy n="51" d="100"/>
        </p:scale>
        <p:origin x="2692" y="2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F0AA7C-D6D9-47A1-957F-AE1FD420E583}" type="datetimeFigureOut">
              <a:rPr lang="hu-HU" smtClean="0"/>
              <a:t>2026. 05. 03.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717454-6CD4-40EA-AA78-DFF3366CDF5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392810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D5E56D-A941-4D5E-A5DE-0EF8E59BEA46}" type="datetimeFigureOut">
              <a:rPr lang="hu-HU" smtClean="0"/>
              <a:t>2026. 05. 03.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D56AB7-9312-4745-8F1D-B298FA6D982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669574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D56AB7-9312-4745-8F1D-B298FA6D9821}" type="slidenum">
              <a:rPr lang="hu-HU" smtClean="0"/>
              <a:t>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606832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D56AB7-9312-4745-8F1D-B298FA6D9821}" type="slidenum">
              <a:rPr lang="hu-HU" smtClean="0"/>
              <a:t>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88400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D56AB7-9312-4745-8F1D-B298FA6D9821}" type="slidenum">
              <a:rPr lang="hu-HU" smtClean="0"/>
              <a:t>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811901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5/3/2026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5/3/2026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5/3/2026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5/3/2026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5/3/2026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szentiras.hu/ruf/EXO%203:15" TargetMode="Externa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szentiras.hu/ruf/ISA%2042:6-7" TargetMode="Externa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szentiras.hu/ruf/ISA%2060:3" TargetMode="External"/><Relationship Id="rId2" Type="http://schemas.openxmlformats.org/officeDocument/2006/relationships/hyperlink" Target="https://szentiras.hu/ruf/ISA%202:2-3" TargetMode="Externa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hu-HU" sz="3600" dirty="0" smtClean="0"/>
              <a:t>Világ világossága</a:t>
            </a:r>
            <a:endParaRPr lang="hu-HU" sz="3600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hu-HU" sz="2800" dirty="0" smtClean="0">
                <a:solidFill>
                  <a:srgbClr val="C00000"/>
                </a:solidFill>
              </a:rPr>
              <a:t>Amikor jézus világossága vakít</a:t>
            </a:r>
            <a:endParaRPr lang="hu-HU" sz="2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5317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282390" y="804889"/>
            <a:ext cx="9913433" cy="1059305"/>
          </a:xfrm>
        </p:spPr>
        <p:txBody>
          <a:bodyPr>
            <a:normAutofit/>
          </a:bodyPr>
          <a:lstStyle/>
          <a:p>
            <a:r>
              <a:rPr lang="hu-HU" dirty="0" smtClean="0">
                <a:solidFill>
                  <a:srgbClr val="C00000"/>
                </a:solidFill>
              </a:rPr>
              <a:t>Az életem világossága</a:t>
            </a:r>
            <a:endParaRPr lang="hu-HU" dirty="0">
              <a:solidFill>
                <a:srgbClr val="C00000"/>
              </a:solidFill>
            </a:endParaRPr>
          </a:p>
        </p:txBody>
      </p:sp>
      <p:sp>
        <p:nvSpPr>
          <p:cNvPr id="4" name="Tartalom helye 3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6628280" cy="3975252"/>
          </a:xfrm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hu-HU" sz="3000" dirty="0">
                <a:solidFill>
                  <a:srgbClr val="0070C0"/>
                </a:solidFill>
              </a:rPr>
              <a:t>Jézus az életem világossága, ragyogása, </a:t>
            </a:r>
            <a:r>
              <a:rPr lang="hu-HU" sz="3000" dirty="0" smtClean="0">
                <a:solidFill>
                  <a:srgbClr val="0070C0"/>
                </a:solidFill>
              </a:rPr>
              <a:t>öröme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hu-HU" sz="3000" dirty="0" smtClean="0">
                <a:solidFill>
                  <a:schemeClr val="accent6">
                    <a:lumMod val="50000"/>
                  </a:schemeClr>
                </a:solidFill>
              </a:rPr>
              <a:t>jelenléte beragyogja az életem</a:t>
            </a:r>
            <a:endParaRPr lang="hu-HU" sz="3000" dirty="0">
              <a:solidFill>
                <a:schemeClr val="accent6">
                  <a:lumMod val="50000"/>
                </a:schemeClr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hu-HU" sz="30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hu-HU" sz="3000" dirty="0" smtClean="0">
                <a:solidFill>
                  <a:srgbClr val="0070C0"/>
                </a:solidFill>
              </a:rPr>
              <a:t>Jézus </a:t>
            </a:r>
            <a:r>
              <a:rPr lang="hu-HU" sz="3000" dirty="0">
                <a:solidFill>
                  <a:srgbClr val="0070C0"/>
                </a:solidFill>
              </a:rPr>
              <a:t>az életem, ösvényem </a:t>
            </a:r>
            <a:r>
              <a:rPr lang="hu-HU" sz="3000" dirty="0" smtClean="0">
                <a:solidFill>
                  <a:srgbClr val="0070C0"/>
                </a:solidFill>
              </a:rPr>
              <a:t>világossága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hu-HU" sz="3000" dirty="0" smtClean="0">
                <a:solidFill>
                  <a:schemeClr val="accent6">
                    <a:lumMod val="50000"/>
                  </a:schemeClr>
                </a:solidFill>
              </a:rPr>
              <a:t>szava vezet, tanácsol, bölccsé tesz</a:t>
            </a:r>
            <a:endParaRPr lang="hu-HU" sz="3000" dirty="0">
              <a:solidFill>
                <a:schemeClr val="accent6">
                  <a:lumMod val="50000"/>
                </a:schemeClr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hu-HU" sz="30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hu-HU" sz="3000" dirty="0" smtClean="0">
                <a:solidFill>
                  <a:srgbClr val="0070C0"/>
                </a:solidFill>
              </a:rPr>
              <a:t>Jézus követése </a:t>
            </a:r>
            <a:r>
              <a:rPr lang="hu-HU" sz="3000" dirty="0">
                <a:solidFill>
                  <a:srgbClr val="0070C0"/>
                </a:solidFill>
              </a:rPr>
              <a:t>a</a:t>
            </a:r>
            <a:r>
              <a:rPr lang="hu-HU" sz="3000" dirty="0" smtClean="0">
                <a:solidFill>
                  <a:srgbClr val="0070C0"/>
                </a:solidFill>
              </a:rPr>
              <a:t>zonosulást jelent Vele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hu-HU" sz="3000" dirty="0" smtClean="0">
                <a:solidFill>
                  <a:schemeClr val="accent6">
                    <a:lumMod val="50000"/>
                  </a:schemeClr>
                </a:solidFill>
              </a:rPr>
              <a:t>átformál saját </a:t>
            </a:r>
            <a:r>
              <a:rPr lang="hu-HU" sz="3000" dirty="0" smtClean="0">
                <a:solidFill>
                  <a:schemeClr val="accent6">
                    <a:lumMod val="50000"/>
                  </a:schemeClr>
                </a:solidFill>
              </a:rPr>
              <a:t>képére és hasonlóságára</a:t>
            </a:r>
            <a:endParaRPr lang="hu-HU" sz="30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hu-HU" sz="2800" dirty="0" smtClean="0">
                <a:solidFill>
                  <a:srgbClr val="0070C0"/>
                </a:solidFill>
              </a:rPr>
              <a:t>„</a:t>
            </a:r>
            <a:r>
              <a:rPr lang="pt-BR" sz="2800" dirty="0" smtClean="0">
                <a:solidFill>
                  <a:srgbClr val="0070C0"/>
                </a:solidFill>
              </a:rPr>
              <a:t>Ti </a:t>
            </a:r>
            <a:r>
              <a:rPr lang="pt-BR" sz="2800" dirty="0">
                <a:solidFill>
                  <a:srgbClr val="0070C0"/>
                </a:solidFill>
              </a:rPr>
              <a:t>vagytok a világ világossága</a:t>
            </a:r>
            <a:r>
              <a:rPr lang="pt-BR" sz="2800" dirty="0" smtClean="0">
                <a:solidFill>
                  <a:srgbClr val="0070C0"/>
                </a:solidFill>
              </a:rPr>
              <a:t>.</a:t>
            </a:r>
            <a:r>
              <a:rPr lang="hu-HU" sz="2800" dirty="0">
                <a:solidFill>
                  <a:srgbClr val="0070C0"/>
                </a:solidFill>
              </a:rPr>
              <a:t> </a:t>
            </a:r>
            <a:r>
              <a:rPr lang="hu-HU" sz="2800" dirty="0" smtClean="0">
                <a:solidFill>
                  <a:srgbClr val="0070C0"/>
                </a:solidFill>
              </a:rPr>
              <a:t>Úgy </a:t>
            </a:r>
            <a:r>
              <a:rPr lang="hu-HU" sz="2800" dirty="0">
                <a:solidFill>
                  <a:srgbClr val="0070C0"/>
                </a:solidFill>
              </a:rPr>
              <a:t>ragyogjon a ti világosságotok az emberek előtt, hogy lássák jó cselekedeteiteket, és dicsőítsék a ti mennyei Atyátokat</a:t>
            </a:r>
            <a:r>
              <a:rPr lang="hu-HU" sz="2800" dirty="0" smtClean="0">
                <a:solidFill>
                  <a:srgbClr val="0070C0"/>
                </a:solidFill>
              </a:rPr>
              <a:t>.” (</a:t>
            </a:r>
            <a:r>
              <a:rPr lang="hu-HU" sz="2400" dirty="0" smtClean="0">
                <a:solidFill>
                  <a:srgbClr val="0070C0"/>
                </a:solidFill>
              </a:rPr>
              <a:t>Mt 5,14.16.</a:t>
            </a:r>
            <a:r>
              <a:rPr lang="hu-HU" sz="2800" dirty="0" smtClean="0">
                <a:solidFill>
                  <a:srgbClr val="0070C0"/>
                </a:solidFill>
              </a:rPr>
              <a:t>)</a:t>
            </a:r>
            <a:endParaRPr lang="hu-HU" sz="2800" dirty="0">
              <a:solidFill>
                <a:srgbClr val="0070C0"/>
              </a:solidFill>
            </a:endParaRPr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 rotWithShape="1">
          <a:blip r:embed="rId2"/>
          <a:srcRect l="6464" t="6051" r="9025" b="45012"/>
          <a:stretch/>
        </p:blipFill>
        <p:spPr>
          <a:xfrm>
            <a:off x="8075610" y="2010878"/>
            <a:ext cx="3120213" cy="4571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981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282390" y="804889"/>
            <a:ext cx="9913433" cy="1059305"/>
          </a:xfrm>
        </p:spPr>
        <p:txBody>
          <a:bodyPr>
            <a:normAutofit/>
          </a:bodyPr>
          <a:lstStyle/>
          <a:p>
            <a:r>
              <a:rPr lang="hu-HU" dirty="0" smtClean="0">
                <a:solidFill>
                  <a:srgbClr val="0070C0"/>
                </a:solidFill>
              </a:rPr>
              <a:t>Örök világosság – világosság mindenütt</a:t>
            </a:r>
            <a:r>
              <a:rPr lang="hu-HU" dirty="0"/>
              <a:t/>
            </a:r>
            <a:br>
              <a:rPr lang="hu-HU" dirty="0"/>
            </a:br>
            <a:r>
              <a:rPr lang="hu-HU" dirty="0" smtClean="0"/>
              <a:t>befejezés</a:t>
            </a:r>
            <a:endParaRPr lang="hu-HU" dirty="0"/>
          </a:p>
        </p:txBody>
      </p:sp>
      <p:pic>
        <p:nvPicPr>
          <p:cNvPr id="22" name="Kép 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9362" y="2010877"/>
            <a:ext cx="7559487" cy="3955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6388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282390" y="804889"/>
            <a:ext cx="9913433" cy="1059305"/>
          </a:xfrm>
        </p:spPr>
        <p:txBody>
          <a:bodyPr>
            <a:normAutofit/>
          </a:bodyPr>
          <a:lstStyle/>
          <a:p>
            <a:r>
              <a:rPr lang="hu-HU" dirty="0" smtClean="0">
                <a:solidFill>
                  <a:srgbClr val="0070C0"/>
                </a:solidFill>
              </a:rPr>
              <a:t>Örök világosság – világosság mindenütt</a:t>
            </a:r>
            <a:r>
              <a:rPr lang="hu-HU" dirty="0"/>
              <a:t/>
            </a:r>
            <a:br>
              <a:rPr lang="hu-HU" dirty="0"/>
            </a:br>
            <a:r>
              <a:rPr lang="hu-HU" dirty="0" smtClean="0"/>
              <a:t>befejezés</a:t>
            </a:r>
            <a:endParaRPr lang="hu-HU" dirty="0"/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9362" y="2010878"/>
            <a:ext cx="7559488" cy="3955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4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282390" y="804889"/>
            <a:ext cx="9913433" cy="1059305"/>
          </a:xfrm>
        </p:spPr>
        <p:txBody>
          <a:bodyPr>
            <a:normAutofit/>
          </a:bodyPr>
          <a:lstStyle/>
          <a:p>
            <a:r>
              <a:rPr lang="hu-HU" dirty="0" smtClean="0">
                <a:solidFill>
                  <a:srgbClr val="0070C0"/>
                </a:solidFill>
              </a:rPr>
              <a:t>Örök világosság – világosság mindenütt</a:t>
            </a:r>
            <a:r>
              <a:rPr lang="hu-HU" dirty="0"/>
              <a:t/>
            </a:r>
            <a:br>
              <a:rPr lang="hu-HU" dirty="0"/>
            </a:br>
            <a:r>
              <a:rPr lang="hu-HU" dirty="0" smtClean="0"/>
              <a:t>befejezés</a:t>
            </a:r>
            <a:endParaRPr lang="hu-HU" dirty="0"/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0338" y="2010878"/>
            <a:ext cx="7657535" cy="4006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213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282390" y="804889"/>
            <a:ext cx="9913433" cy="1059305"/>
          </a:xfrm>
        </p:spPr>
        <p:txBody>
          <a:bodyPr>
            <a:normAutofit/>
          </a:bodyPr>
          <a:lstStyle/>
          <a:p>
            <a:r>
              <a:rPr lang="hu-HU" dirty="0" smtClean="0">
                <a:solidFill>
                  <a:srgbClr val="0070C0"/>
                </a:solidFill>
              </a:rPr>
              <a:t>Örök világosság – világosság mindenütt</a:t>
            </a:r>
            <a:r>
              <a:rPr lang="hu-HU" dirty="0"/>
              <a:t/>
            </a:r>
            <a:br>
              <a:rPr lang="hu-HU" dirty="0"/>
            </a:br>
            <a:r>
              <a:rPr lang="hu-HU" dirty="0" smtClean="0"/>
              <a:t>befejezés</a:t>
            </a:r>
            <a:endParaRPr lang="hu-HU" dirty="0"/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0338" y="2010878"/>
            <a:ext cx="7657536" cy="4006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785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282390" y="804889"/>
            <a:ext cx="9913433" cy="1059305"/>
          </a:xfrm>
        </p:spPr>
        <p:txBody>
          <a:bodyPr>
            <a:normAutofit/>
          </a:bodyPr>
          <a:lstStyle/>
          <a:p>
            <a:r>
              <a:rPr lang="hu-HU" dirty="0" smtClean="0">
                <a:solidFill>
                  <a:srgbClr val="0070C0"/>
                </a:solidFill>
              </a:rPr>
              <a:t>Örök világosság – világosság mindenütt</a:t>
            </a:r>
            <a:r>
              <a:rPr lang="hu-HU" dirty="0"/>
              <a:t/>
            </a:r>
            <a:br>
              <a:rPr lang="hu-HU" dirty="0"/>
            </a:br>
            <a:r>
              <a:rPr lang="hu-HU" dirty="0" smtClean="0"/>
              <a:t>befejezés</a:t>
            </a:r>
            <a:endParaRPr lang="hu-HU" dirty="0"/>
          </a:p>
        </p:txBody>
      </p:sp>
      <p:pic>
        <p:nvPicPr>
          <p:cNvPr id="8" name="Kép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0338" y="2010878"/>
            <a:ext cx="7657535" cy="4006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6477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282390" y="804889"/>
            <a:ext cx="9913433" cy="1059305"/>
          </a:xfrm>
        </p:spPr>
        <p:txBody>
          <a:bodyPr>
            <a:normAutofit/>
          </a:bodyPr>
          <a:lstStyle/>
          <a:p>
            <a:r>
              <a:rPr lang="hu-HU" dirty="0" smtClean="0">
                <a:solidFill>
                  <a:srgbClr val="0070C0"/>
                </a:solidFill>
              </a:rPr>
              <a:t>Örök világosság – világosság mindenütt</a:t>
            </a:r>
            <a:r>
              <a:rPr lang="hu-HU" dirty="0"/>
              <a:t/>
            </a:r>
            <a:br>
              <a:rPr lang="hu-HU" dirty="0"/>
            </a:br>
            <a:r>
              <a:rPr lang="hu-HU" dirty="0" smtClean="0"/>
              <a:t>befejezés</a:t>
            </a:r>
            <a:endParaRPr lang="hu-HU" dirty="0"/>
          </a:p>
        </p:txBody>
      </p:sp>
      <p:pic>
        <p:nvPicPr>
          <p:cNvPr id="9" name="Kép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0338" y="2010878"/>
            <a:ext cx="7657535" cy="4006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7450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282390" y="804889"/>
            <a:ext cx="9913433" cy="1059305"/>
          </a:xfrm>
        </p:spPr>
        <p:txBody>
          <a:bodyPr>
            <a:normAutofit/>
          </a:bodyPr>
          <a:lstStyle/>
          <a:p>
            <a:r>
              <a:rPr lang="hu-HU" dirty="0" smtClean="0">
                <a:solidFill>
                  <a:srgbClr val="0070C0"/>
                </a:solidFill>
              </a:rPr>
              <a:t>Örök világosság – világosság mindenütt</a:t>
            </a:r>
            <a:r>
              <a:rPr lang="hu-HU" dirty="0"/>
              <a:t/>
            </a:r>
            <a:br>
              <a:rPr lang="hu-HU" dirty="0"/>
            </a:br>
            <a:r>
              <a:rPr lang="hu-HU" dirty="0" smtClean="0"/>
              <a:t>befejezés</a:t>
            </a:r>
            <a:endParaRPr lang="hu-HU" dirty="0"/>
          </a:p>
        </p:txBody>
      </p:sp>
      <p:pic>
        <p:nvPicPr>
          <p:cNvPr id="10" name="Kép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0338" y="2010878"/>
            <a:ext cx="7657536" cy="4006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1118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282390" y="804889"/>
            <a:ext cx="9913433" cy="1059305"/>
          </a:xfrm>
        </p:spPr>
        <p:txBody>
          <a:bodyPr>
            <a:normAutofit/>
          </a:bodyPr>
          <a:lstStyle/>
          <a:p>
            <a:r>
              <a:rPr lang="hu-HU" dirty="0" smtClean="0">
                <a:solidFill>
                  <a:srgbClr val="0070C0"/>
                </a:solidFill>
              </a:rPr>
              <a:t>Örök világosság – világosság mindenütt</a:t>
            </a:r>
            <a:r>
              <a:rPr lang="hu-HU" dirty="0"/>
              <a:t/>
            </a:r>
            <a:br>
              <a:rPr lang="hu-HU" dirty="0"/>
            </a:br>
            <a:r>
              <a:rPr lang="hu-HU" dirty="0" smtClean="0"/>
              <a:t>befejezés</a:t>
            </a:r>
            <a:endParaRPr lang="hu-HU" dirty="0"/>
          </a:p>
        </p:txBody>
      </p:sp>
      <p:pic>
        <p:nvPicPr>
          <p:cNvPr id="11" name="Kép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0337" y="2010878"/>
            <a:ext cx="7657537" cy="4006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728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282390" y="804889"/>
            <a:ext cx="9913433" cy="1059305"/>
          </a:xfrm>
        </p:spPr>
        <p:txBody>
          <a:bodyPr>
            <a:normAutofit/>
          </a:bodyPr>
          <a:lstStyle/>
          <a:p>
            <a:r>
              <a:rPr lang="hu-HU" dirty="0" smtClean="0">
                <a:solidFill>
                  <a:srgbClr val="0070C0"/>
                </a:solidFill>
              </a:rPr>
              <a:t>Örök világosság – világosság mindenütt</a:t>
            </a:r>
            <a:r>
              <a:rPr lang="hu-HU" dirty="0"/>
              <a:t/>
            </a:r>
            <a:br>
              <a:rPr lang="hu-HU" dirty="0"/>
            </a:br>
            <a:r>
              <a:rPr lang="hu-HU" dirty="0" smtClean="0"/>
              <a:t>befejezés</a:t>
            </a:r>
            <a:endParaRPr lang="hu-HU" dirty="0"/>
          </a:p>
        </p:txBody>
      </p:sp>
      <p:pic>
        <p:nvPicPr>
          <p:cNvPr id="12" name="Kép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0337" y="2010878"/>
            <a:ext cx="7657537" cy="4006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1318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/>
            </a:r>
            <a:br>
              <a:rPr lang="hu-HU" dirty="0"/>
            </a:br>
            <a:r>
              <a:rPr lang="hu-HU" sz="2800" dirty="0" smtClean="0">
                <a:solidFill>
                  <a:srgbClr val="C00000"/>
                </a:solidFill>
              </a:rPr>
              <a:t>János evangéliuma 8. rész 12-20.  versek</a:t>
            </a:r>
            <a:endParaRPr lang="hu-HU" sz="2800" dirty="0">
              <a:solidFill>
                <a:srgbClr val="C00000"/>
              </a:solidFill>
            </a:endParaRPr>
          </a:p>
        </p:txBody>
      </p:sp>
      <p:sp>
        <p:nvSpPr>
          <p:cNvPr id="5" name="Rectangle 2"/>
          <p:cNvSpPr>
            <a:spLocks noGrp="1" noChangeArrowheads="1"/>
          </p:cNvSpPr>
          <p:nvPr>
            <p:ph idx="1"/>
          </p:nvPr>
        </p:nvSpPr>
        <p:spPr bwMode="auto">
          <a:xfrm>
            <a:off x="153295" y="1946138"/>
            <a:ext cx="12053300" cy="4154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hu-HU" sz="2400" baseline="30000" dirty="0"/>
              <a:t>12</a:t>
            </a:r>
            <a:r>
              <a:rPr lang="hu-HU" sz="2400" dirty="0"/>
              <a:t>Jézus ismét megszólalt, és ezt mondta nekik: Én vagyok a világ világossága: aki engem követ, </a:t>
            </a:r>
            <a:endParaRPr lang="hu-HU" sz="240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hu-HU" sz="2400" dirty="0" smtClean="0"/>
              <a:t>nem </a:t>
            </a:r>
            <a:r>
              <a:rPr lang="hu-HU" sz="2400" dirty="0"/>
              <a:t>jár sötétségben, hanem övé lesz az élet </a:t>
            </a:r>
            <a:r>
              <a:rPr lang="hu-HU" sz="2400" dirty="0" smtClean="0"/>
              <a:t>világossága. </a:t>
            </a:r>
            <a:r>
              <a:rPr lang="hu-HU" sz="2400" baseline="30000" dirty="0"/>
              <a:t>13</a:t>
            </a:r>
            <a:r>
              <a:rPr lang="hu-HU" sz="2400" dirty="0"/>
              <a:t>A farizeusok ekkor ezt mondták neki</a:t>
            </a:r>
            <a:r>
              <a:rPr lang="hu-HU" sz="2400" dirty="0" smtClean="0"/>
              <a:t>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hu-HU" sz="2400" dirty="0" smtClean="0"/>
              <a:t>Te </a:t>
            </a:r>
            <a:r>
              <a:rPr lang="hu-HU" sz="2400" dirty="0"/>
              <a:t>önmagadról teszel bizonyságot: a te bizonyságtételed nem igaz. </a:t>
            </a:r>
            <a:r>
              <a:rPr lang="hu-HU" sz="2400" baseline="30000" dirty="0"/>
              <a:t>14</a:t>
            </a:r>
            <a:r>
              <a:rPr lang="hu-HU" sz="2400" dirty="0"/>
              <a:t>Jézus így válaszolt nekik: </a:t>
            </a:r>
            <a:endParaRPr lang="hu-HU" sz="240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hu-HU" sz="2400" dirty="0" smtClean="0"/>
              <a:t>Még </a:t>
            </a:r>
            <a:r>
              <a:rPr lang="hu-HU" sz="2400" dirty="0"/>
              <a:t>ha én önmagamról teszek is bizonyságot, akkor is igaz a bizonyságtételem, mert tudom, </a:t>
            </a:r>
            <a:endParaRPr lang="hu-HU" sz="240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hu-HU" sz="2400" dirty="0" smtClean="0"/>
              <a:t>honnan </a:t>
            </a:r>
            <a:r>
              <a:rPr lang="hu-HU" sz="2400" dirty="0"/>
              <a:t>jöttem és hová megyek, ti azonban nem tudjátok, honnan jövök, vagy hová megyek. </a:t>
            </a:r>
            <a:r>
              <a:rPr lang="hu-HU" sz="2400" baseline="30000" dirty="0"/>
              <a:t>15</a:t>
            </a:r>
            <a:r>
              <a:rPr lang="hu-HU" sz="2400" dirty="0"/>
              <a:t>Ti </a:t>
            </a:r>
            <a:endParaRPr lang="hu-HU" sz="240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hu-HU" sz="2400" dirty="0" smtClean="0"/>
              <a:t>test </a:t>
            </a:r>
            <a:r>
              <a:rPr lang="hu-HU" sz="2400" dirty="0"/>
              <a:t>szerint ítéltek, én nem ítélkezem senki felett. </a:t>
            </a:r>
            <a:r>
              <a:rPr lang="hu-HU" sz="2400" baseline="30000" dirty="0"/>
              <a:t>16</a:t>
            </a:r>
            <a:r>
              <a:rPr lang="hu-HU" sz="2400" dirty="0"/>
              <a:t>De még ha ítélkezem is, igaz az én ítéletem, </a:t>
            </a:r>
            <a:endParaRPr lang="hu-HU" sz="240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hu-HU" sz="2400" dirty="0" smtClean="0"/>
              <a:t>mert </a:t>
            </a:r>
            <a:r>
              <a:rPr lang="hu-HU" sz="2400" dirty="0"/>
              <a:t>nem egyedül vagyok, hanem én és az Atya, aki elküldött engem. </a:t>
            </a:r>
            <a:r>
              <a:rPr lang="hu-HU" sz="2400" baseline="30000" dirty="0"/>
              <a:t>17</a:t>
            </a:r>
            <a:r>
              <a:rPr lang="hu-HU" sz="2400" dirty="0"/>
              <a:t>A ti törvényetekben is </a:t>
            </a:r>
            <a:endParaRPr lang="hu-HU" sz="240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hu-HU" sz="2400" dirty="0" smtClean="0"/>
              <a:t>meg </a:t>
            </a:r>
            <a:r>
              <a:rPr lang="hu-HU" sz="2400" dirty="0"/>
              <a:t>van írva, hogy két ember tanúságtétele </a:t>
            </a:r>
            <a:r>
              <a:rPr lang="hu-HU" sz="2400" dirty="0" smtClean="0"/>
              <a:t>igaz. </a:t>
            </a:r>
            <a:r>
              <a:rPr lang="hu-HU" sz="2400" baseline="30000" dirty="0"/>
              <a:t>18</a:t>
            </a:r>
            <a:r>
              <a:rPr lang="hu-HU" sz="2400" dirty="0"/>
              <a:t>Én önmagamról teszek bizonyságot, és </a:t>
            </a:r>
            <a:endParaRPr lang="hu-HU" sz="240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hu-HU" sz="2400" dirty="0" smtClean="0"/>
              <a:t>bizonyságot </a:t>
            </a:r>
            <a:r>
              <a:rPr lang="hu-HU" sz="2400" dirty="0"/>
              <a:t>tesz rólam az Atya is, aki elküldött </a:t>
            </a:r>
            <a:r>
              <a:rPr lang="hu-HU" sz="2400" dirty="0" smtClean="0"/>
              <a:t>engem. </a:t>
            </a:r>
            <a:r>
              <a:rPr lang="hu-HU" sz="2400" baseline="30000" dirty="0"/>
              <a:t>19</a:t>
            </a:r>
            <a:r>
              <a:rPr lang="hu-HU" sz="2400" dirty="0"/>
              <a:t>Erre megkérdezték tőle: Hol van a te </a:t>
            </a:r>
            <a:endParaRPr lang="hu-HU" sz="240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hu-HU" sz="2400" dirty="0" smtClean="0"/>
              <a:t>Atyád</a:t>
            </a:r>
            <a:r>
              <a:rPr lang="hu-HU" sz="2400" dirty="0"/>
              <a:t>? Jézus így válaszolt: Sem engem nem ismertek, sem az én Atyámat: ha engem ismernétek, </a:t>
            </a:r>
            <a:endParaRPr lang="hu-HU" sz="240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hu-HU" sz="2400" dirty="0" smtClean="0"/>
              <a:t>Atyámat </a:t>
            </a:r>
            <a:r>
              <a:rPr lang="hu-HU" sz="2400" dirty="0"/>
              <a:t>is ismernétek. </a:t>
            </a:r>
            <a:endParaRPr lang="hu-HU" sz="2400" dirty="0" smtClean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451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282390" y="804889"/>
            <a:ext cx="9913433" cy="1059305"/>
          </a:xfrm>
        </p:spPr>
        <p:txBody>
          <a:bodyPr>
            <a:normAutofit/>
          </a:bodyPr>
          <a:lstStyle/>
          <a:p>
            <a:r>
              <a:rPr lang="hu-HU" dirty="0" smtClean="0">
                <a:solidFill>
                  <a:srgbClr val="0070C0"/>
                </a:solidFill>
              </a:rPr>
              <a:t>Örök világosság – világosság mindenütt</a:t>
            </a:r>
            <a:r>
              <a:rPr lang="hu-HU" dirty="0"/>
              <a:t/>
            </a:r>
            <a:br>
              <a:rPr lang="hu-HU" dirty="0"/>
            </a:br>
            <a:r>
              <a:rPr lang="hu-HU" dirty="0" smtClean="0"/>
              <a:t>befejezés</a:t>
            </a:r>
            <a:endParaRPr lang="hu-HU" dirty="0"/>
          </a:p>
        </p:txBody>
      </p:sp>
      <p:pic>
        <p:nvPicPr>
          <p:cNvPr id="13" name="Kép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5824" y="2010878"/>
            <a:ext cx="7706563" cy="4032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517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282390" y="804889"/>
            <a:ext cx="9913433" cy="1059305"/>
          </a:xfrm>
        </p:spPr>
        <p:txBody>
          <a:bodyPr>
            <a:normAutofit/>
          </a:bodyPr>
          <a:lstStyle/>
          <a:p>
            <a:r>
              <a:rPr lang="hu-HU" dirty="0" smtClean="0">
                <a:solidFill>
                  <a:srgbClr val="0070C0"/>
                </a:solidFill>
              </a:rPr>
              <a:t>Örök világosság – világosság mindenütt</a:t>
            </a:r>
            <a:r>
              <a:rPr lang="hu-HU" dirty="0"/>
              <a:t/>
            </a:r>
            <a:br>
              <a:rPr lang="hu-HU" dirty="0"/>
            </a:br>
            <a:r>
              <a:rPr lang="hu-HU" dirty="0" smtClean="0"/>
              <a:t>befejezés</a:t>
            </a:r>
            <a:endParaRPr lang="hu-HU" dirty="0"/>
          </a:p>
        </p:txBody>
      </p:sp>
      <p:pic>
        <p:nvPicPr>
          <p:cNvPr id="14" name="Kép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0337" y="2010878"/>
            <a:ext cx="7657537" cy="4006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616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282390" y="804889"/>
            <a:ext cx="9913433" cy="1059305"/>
          </a:xfrm>
        </p:spPr>
        <p:txBody>
          <a:bodyPr>
            <a:normAutofit/>
          </a:bodyPr>
          <a:lstStyle/>
          <a:p>
            <a:r>
              <a:rPr lang="hu-HU" dirty="0" smtClean="0">
                <a:solidFill>
                  <a:srgbClr val="0070C0"/>
                </a:solidFill>
              </a:rPr>
              <a:t>Örök világosság – világosság mindenütt</a:t>
            </a:r>
            <a:r>
              <a:rPr lang="hu-HU" dirty="0"/>
              <a:t/>
            </a:r>
            <a:br>
              <a:rPr lang="hu-HU" dirty="0"/>
            </a:br>
            <a:r>
              <a:rPr lang="hu-HU" dirty="0" smtClean="0"/>
              <a:t>befejezés</a:t>
            </a:r>
            <a:endParaRPr lang="hu-HU" dirty="0"/>
          </a:p>
        </p:txBody>
      </p:sp>
      <p:pic>
        <p:nvPicPr>
          <p:cNvPr id="15" name="Kép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0337" y="2010878"/>
            <a:ext cx="7657537" cy="4006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577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282390" y="804889"/>
            <a:ext cx="9913433" cy="1059305"/>
          </a:xfrm>
        </p:spPr>
        <p:txBody>
          <a:bodyPr>
            <a:normAutofit/>
          </a:bodyPr>
          <a:lstStyle/>
          <a:p>
            <a:r>
              <a:rPr lang="hu-HU" dirty="0" smtClean="0">
                <a:solidFill>
                  <a:srgbClr val="0070C0"/>
                </a:solidFill>
              </a:rPr>
              <a:t>Örök világosság – világosság mindenütt</a:t>
            </a:r>
            <a:r>
              <a:rPr lang="hu-HU" dirty="0"/>
              <a:t/>
            </a:r>
            <a:br>
              <a:rPr lang="hu-HU" dirty="0"/>
            </a:br>
            <a:r>
              <a:rPr lang="hu-HU" dirty="0" smtClean="0"/>
              <a:t>befejezés</a:t>
            </a:r>
            <a:endParaRPr lang="hu-HU" dirty="0"/>
          </a:p>
        </p:txBody>
      </p:sp>
      <p:pic>
        <p:nvPicPr>
          <p:cNvPr id="16" name="Kép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0337" y="2010878"/>
            <a:ext cx="7657537" cy="4006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5681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282390" y="804889"/>
            <a:ext cx="9913433" cy="1059305"/>
          </a:xfrm>
        </p:spPr>
        <p:txBody>
          <a:bodyPr>
            <a:normAutofit/>
          </a:bodyPr>
          <a:lstStyle/>
          <a:p>
            <a:r>
              <a:rPr lang="hu-HU" dirty="0" smtClean="0">
                <a:solidFill>
                  <a:srgbClr val="0070C0"/>
                </a:solidFill>
              </a:rPr>
              <a:t>Örök világosság – világosság mindenütt</a:t>
            </a:r>
            <a:r>
              <a:rPr lang="hu-HU" dirty="0"/>
              <a:t/>
            </a:r>
            <a:br>
              <a:rPr lang="hu-HU" dirty="0"/>
            </a:br>
            <a:r>
              <a:rPr lang="hu-HU" dirty="0" smtClean="0"/>
              <a:t>befejezés</a:t>
            </a:r>
            <a:endParaRPr lang="hu-HU" dirty="0"/>
          </a:p>
        </p:txBody>
      </p:sp>
      <p:pic>
        <p:nvPicPr>
          <p:cNvPr id="17" name="Kép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0337" y="2010878"/>
            <a:ext cx="7657537" cy="4006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460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282390" y="804889"/>
            <a:ext cx="9913433" cy="1059305"/>
          </a:xfrm>
        </p:spPr>
        <p:txBody>
          <a:bodyPr>
            <a:normAutofit/>
          </a:bodyPr>
          <a:lstStyle/>
          <a:p>
            <a:r>
              <a:rPr lang="hu-HU" dirty="0" smtClean="0">
                <a:solidFill>
                  <a:srgbClr val="0070C0"/>
                </a:solidFill>
              </a:rPr>
              <a:t>Örök világosság – világosság mindenütt</a:t>
            </a:r>
            <a:r>
              <a:rPr lang="hu-HU" dirty="0"/>
              <a:t/>
            </a:r>
            <a:br>
              <a:rPr lang="hu-HU" dirty="0"/>
            </a:br>
            <a:r>
              <a:rPr lang="hu-HU" dirty="0" smtClean="0"/>
              <a:t>befejezés</a:t>
            </a:r>
            <a:endParaRPr lang="hu-HU" dirty="0"/>
          </a:p>
        </p:txBody>
      </p:sp>
      <p:pic>
        <p:nvPicPr>
          <p:cNvPr id="18" name="Kép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5824" y="2010878"/>
            <a:ext cx="7706563" cy="4032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4641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282390" y="804889"/>
            <a:ext cx="9913433" cy="1059305"/>
          </a:xfrm>
        </p:spPr>
        <p:txBody>
          <a:bodyPr>
            <a:normAutofit/>
          </a:bodyPr>
          <a:lstStyle/>
          <a:p>
            <a:r>
              <a:rPr lang="hu-HU" dirty="0" smtClean="0">
                <a:solidFill>
                  <a:srgbClr val="0070C0"/>
                </a:solidFill>
              </a:rPr>
              <a:t>Örök világosság – világosság mindenütt</a:t>
            </a:r>
            <a:r>
              <a:rPr lang="hu-HU" dirty="0"/>
              <a:t/>
            </a:r>
            <a:br>
              <a:rPr lang="hu-HU" dirty="0"/>
            </a:br>
            <a:r>
              <a:rPr lang="hu-HU" dirty="0" smtClean="0"/>
              <a:t>befejezés</a:t>
            </a:r>
            <a:endParaRPr lang="hu-HU" dirty="0"/>
          </a:p>
        </p:txBody>
      </p:sp>
      <p:pic>
        <p:nvPicPr>
          <p:cNvPr id="19" name="Kép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9106" y="2010878"/>
            <a:ext cx="7620000" cy="3987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5488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/>
            </a:r>
            <a:br>
              <a:rPr lang="hu-HU" dirty="0"/>
            </a:br>
            <a:r>
              <a:rPr lang="hu-HU" sz="2800" dirty="0" smtClean="0">
                <a:solidFill>
                  <a:srgbClr val="C00000"/>
                </a:solidFill>
              </a:rPr>
              <a:t>János evangéliuma 8. rész </a:t>
            </a:r>
            <a:r>
              <a:rPr lang="hu-HU" sz="2800" dirty="0">
                <a:solidFill>
                  <a:srgbClr val="C00000"/>
                </a:solidFill>
              </a:rPr>
              <a:t>12-20. </a:t>
            </a:r>
            <a:r>
              <a:rPr lang="hu-HU" sz="2800" dirty="0" smtClean="0">
                <a:solidFill>
                  <a:srgbClr val="C00000"/>
                </a:solidFill>
              </a:rPr>
              <a:t> versek</a:t>
            </a:r>
            <a:endParaRPr lang="hu-HU" sz="2800" dirty="0">
              <a:solidFill>
                <a:srgbClr val="C00000"/>
              </a:solidFill>
            </a:endParaRPr>
          </a:p>
        </p:txBody>
      </p:sp>
      <p:sp>
        <p:nvSpPr>
          <p:cNvPr id="5" name="Rectangle 2"/>
          <p:cNvSpPr>
            <a:spLocks noGrp="1" noChangeArrowheads="1"/>
          </p:cNvSpPr>
          <p:nvPr>
            <p:ph idx="1"/>
          </p:nvPr>
        </p:nvSpPr>
        <p:spPr bwMode="auto">
          <a:xfrm>
            <a:off x="153295" y="3608132"/>
            <a:ext cx="11872289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hu-HU" sz="2400" baseline="30000" dirty="0"/>
              <a:t>20</a:t>
            </a:r>
            <a:r>
              <a:rPr lang="hu-HU" sz="2400" dirty="0"/>
              <a:t>Mindezeket a kincstárnál mondta Jézus, amikor tanított a templomban, és senki sem fogta el, </a:t>
            </a:r>
            <a:endParaRPr lang="hu-HU" sz="240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hu-HU" sz="2400" dirty="0" smtClean="0"/>
              <a:t>mert </a:t>
            </a:r>
            <a:r>
              <a:rPr lang="hu-HU" sz="2400" dirty="0"/>
              <a:t>még nem jött el az ő órája.</a:t>
            </a:r>
            <a:endParaRPr lang="hu-HU" sz="2400" dirty="0" smtClean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7963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/>
          <p:cNvPicPr>
            <a:picLocks noChangeAspect="1"/>
          </p:cNvPicPr>
          <p:nvPr/>
        </p:nvPicPr>
        <p:blipFill rotWithShape="1">
          <a:blip r:embed="rId2"/>
          <a:srcRect t="15728" b="19574"/>
          <a:stretch/>
        </p:blipFill>
        <p:spPr>
          <a:xfrm>
            <a:off x="0" y="-864159"/>
            <a:ext cx="12192000" cy="7887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6551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>
                <a:solidFill>
                  <a:srgbClr val="0070C0"/>
                </a:solidFill>
              </a:rPr>
              <a:t>Amikor jézus világossága vakít</a:t>
            </a:r>
            <a:r>
              <a:rPr lang="hu-HU" dirty="0" smtClean="0"/>
              <a:t/>
            </a:r>
            <a:br>
              <a:rPr lang="hu-HU" dirty="0" smtClean="0"/>
            </a:br>
            <a:r>
              <a:rPr lang="hu-HU" dirty="0" smtClean="0"/>
              <a:t>Ézs 42 – prófécia a messiásról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1447330" y="2010878"/>
            <a:ext cx="9607521" cy="3476829"/>
          </a:xfrm>
        </p:spPr>
        <p:txBody>
          <a:bodyPr>
            <a:normAutofit fontScale="92500" lnSpcReduction="10000"/>
          </a:bodyPr>
          <a:lstStyle/>
          <a:p>
            <a:r>
              <a:rPr lang="hu-HU" baseline="30000" dirty="0"/>
              <a:t>1</a:t>
            </a:r>
            <a:r>
              <a:rPr lang="hu-HU" dirty="0"/>
              <a:t>Ez az én szolgám, akit támogatok, az én választottam, akiben gyönyörködöm. </a:t>
            </a:r>
            <a:r>
              <a:rPr lang="hu-HU" dirty="0" err="1"/>
              <a:t>Lelkemmel</a:t>
            </a:r>
            <a:r>
              <a:rPr lang="hu-HU" dirty="0"/>
              <a:t> ajándékoztam meg, törvényt hirdet a </a:t>
            </a:r>
            <a:r>
              <a:rPr lang="hu-HU" dirty="0" smtClean="0"/>
              <a:t>népeknek. </a:t>
            </a:r>
            <a:r>
              <a:rPr lang="hu-HU" baseline="30000" dirty="0"/>
              <a:t>2</a:t>
            </a:r>
            <a:r>
              <a:rPr lang="hu-HU" dirty="0"/>
              <a:t>Nem kiált, nem lármáz, és nem hallatja szavát az utcán. </a:t>
            </a:r>
            <a:r>
              <a:rPr lang="hu-HU" baseline="30000" dirty="0"/>
              <a:t>3</a:t>
            </a:r>
            <a:r>
              <a:rPr lang="hu-HU" dirty="0"/>
              <a:t>A megrepedt nádszálat nem töri össze, a füstölgő mécsest nem oltja ki, hűen hirdeti a </a:t>
            </a:r>
            <a:r>
              <a:rPr lang="hu-HU" dirty="0" smtClean="0"/>
              <a:t>törvényt. </a:t>
            </a:r>
            <a:r>
              <a:rPr lang="hu-HU" baseline="30000" dirty="0"/>
              <a:t>4</a:t>
            </a:r>
            <a:r>
              <a:rPr lang="hu-HU" dirty="0"/>
              <a:t>Nem alszik ki, és nem törik össze, míg a törvénynek érvényt nem szerez a földön; tanítására várnak a </a:t>
            </a:r>
            <a:r>
              <a:rPr lang="hu-HU" dirty="0" smtClean="0"/>
              <a:t>szigetek. </a:t>
            </a:r>
            <a:r>
              <a:rPr lang="hu-HU" baseline="30000" dirty="0"/>
              <a:t>5</a:t>
            </a:r>
            <a:r>
              <a:rPr lang="hu-HU" dirty="0"/>
              <a:t>Ezt mondja az Úristen, aki az eget teremtette és kiterítette, szilárddá tette a földet, és abból növényeket sarjaszt, leheletet ad a rajta lakó népnek, és lelket a rajta </a:t>
            </a:r>
            <a:r>
              <a:rPr lang="hu-HU" dirty="0" smtClean="0"/>
              <a:t>járóknak: </a:t>
            </a:r>
            <a:r>
              <a:rPr lang="hu-HU" baseline="30000" dirty="0">
                <a:solidFill>
                  <a:srgbClr val="0070C0"/>
                </a:solidFill>
              </a:rPr>
              <a:t>6</a:t>
            </a:r>
            <a:r>
              <a:rPr lang="hu-HU" dirty="0">
                <a:solidFill>
                  <a:srgbClr val="0070C0"/>
                </a:solidFill>
              </a:rPr>
              <a:t>Én, az Úr, elhívtalak az igazságért, én fogom a kezedet. Megőrizlek, és </a:t>
            </a:r>
            <a:r>
              <a:rPr lang="hu-HU" u="sng" dirty="0">
                <a:solidFill>
                  <a:srgbClr val="0070C0"/>
                </a:solidFill>
              </a:rPr>
              <a:t>benned ajándékozom meg szövetségemmel népemet, világosságommal a </a:t>
            </a:r>
            <a:r>
              <a:rPr lang="hu-HU" u="sng" dirty="0" smtClean="0">
                <a:solidFill>
                  <a:srgbClr val="0070C0"/>
                </a:solidFill>
              </a:rPr>
              <a:t>nemzeteket.</a:t>
            </a:r>
            <a:r>
              <a:rPr lang="hu-HU" dirty="0" smtClean="0">
                <a:solidFill>
                  <a:srgbClr val="0070C0"/>
                </a:solidFill>
              </a:rPr>
              <a:t> </a:t>
            </a:r>
            <a:r>
              <a:rPr lang="hu-HU" baseline="30000" dirty="0">
                <a:solidFill>
                  <a:srgbClr val="0070C0"/>
                </a:solidFill>
              </a:rPr>
              <a:t>7</a:t>
            </a:r>
            <a:r>
              <a:rPr lang="hu-HU" b="1" i="1" u="sng" dirty="0">
                <a:solidFill>
                  <a:srgbClr val="0070C0"/>
                </a:solidFill>
              </a:rPr>
              <a:t>Nyisd meg a vakok szemeit</a:t>
            </a:r>
            <a:r>
              <a:rPr lang="hu-HU" dirty="0">
                <a:solidFill>
                  <a:srgbClr val="0070C0"/>
                </a:solidFill>
              </a:rPr>
              <a:t>, hozd ki a börtönből a foglyokat, a fogházból a sötétben </a:t>
            </a:r>
            <a:r>
              <a:rPr lang="hu-HU" dirty="0" smtClean="0">
                <a:solidFill>
                  <a:srgbClr val="0070C0"/>
                </a:solidFill>
              </a:rPr>
              <a:t>ülőket! </a:t>
            </a:r>
            <a:r>
              <a:rPr lang="hu-HU" baseline="30000" dirty="0">
                <a:solidFill>
                  <a:srgbClr val="0070C0"/>
                </a:solidFill>
              </a:rPr>
              <a:t>8</a:t>
            </a:r>
            <a:r>
              <a:rPr lang="hu-HU" dirty="0">
                <a:solidFill>
                  <a:srgbClr val="0070C0"/>
                </a:solidFill>
              </a:rPr>
              <a:t>Én vagyok az Úr, ez a nevem, nem adom dicsőségemet másnak, sem dicséretemet a bálványoknak.</a:t>
            </a:r>
            <a:r>
              <a:rPr lang="hu-HU" dirty="0">
                <a:solidFill>
                  <a:srgbClr val="0070C0"/>
                </a:solidFill>
                <a:hlinkClick r:id="rId2"/>
              </a:rPr>
              <a:t> </a:t>
            </a:r>
            <a:endParaRPr lang="hu-H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4771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>
                <a:solidFill>
                  <a:srgbClr val="0070C0"/>
                </a:solidFill>
              </a:rPr>
              <a:t>Amikor jézus világossága vakít</a:t>
            </a:r>
            <a:r>
              <a:rPr lang="hu-HU" dirty="0" smtClean="0"/>
              <a:t/>
            </a:r>
            <a:br>
              <a:rPr lang="hu-HU" dirty="0" smtClean="0"/>
            </a:br>
            <a:r>
              <a:rPr lang="hu-HU" dirty="0" smtClean="0"/>
              <a:t>Ézs 49 – prófécia a messiásról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1447330" y="2010878"/>
            <a:ext cx="9607521" cy="3476829"/>
          </a:xfrm>
        </p:spPr>
        <p:txBody>
          <a:bodyPr>
            <a:normAutofit fontScale="92500" lnSpcReduction="10000"/>
          </a:bodyPr>
          <a:lstStyle/>
          <a:p>
            <a:r>
              <a:rPr lang="hu-HU" baseline="30000" dirty="0"/>
              <a:t>1</a:t>
            </a:r>
            <a:r>
              <a:rPr lang="hu-HU" dirty="0"/>
              <a:t>Hallgassatok rám, ti szigetek, figyeljetek, távoli nemzetek! Már az anyaméhben elhívott engem az Úr, születésemtől fogva emlegeti </a:t>
            </a:r>
            <a:r>
              <a:rPr lang="hu-HU" dirty="0" smtClean="0"/>
              <a:t>nevemet. </a:t>
            </a:r>
            <a:r>
              <a:rPr lang="hu-HU" baseline="30000" dirty="0"/>
              <a:t>2</a:t>
            </a:r>
            <a:r>
              <a:rPr lang="hu-HU" dirty="0"/>
              <a:t>Éles karddá tette számat, keze ügyében tartott engem. Hegyes nyíllá tett, tegzébe dugott </a:t>
            </a:r>
            <a:r>
              <a:rPr lang="hu-HU" dirty="0" smtClean="0"/>
              <a:t>engem. </a:t>
            </a:r>
            <a:r>
              <a:rPr lang="hu-HU" baseline="30000" dirty="0"/>
              <a:t>3</a:t>
            </a:r>
            <a:r>
              <a:rPr lang="hu-HU" dirty="0"/>
              <a:t>Ezt mondta nekem: Szolgám vagy, Izráel, rajtad mutatom meg </a:t>
            </a:r>
            <a:r>
              <a:rPr lang="hu-HU" dirty="0" smtClean="0"/>
              <a:t>dicsőségemet! </a:t>
            </a:r>
            <a:r>
              <a:rPr lang="hu-HU" baseline="30000" dirty="0"/>
              <a:t>4</a:t>
            </a:r>
            <a:r>
              <a:rPr lang="hu-HU" dirty="0"/>
              <a:t>Én azonban ezt mondtam: Hasztalan fáradoztam, semmiért, hiába pazaroltam erőmet. De az Úrnál van az én ügyem, és munkám jutalma </a:t>
            </a:r>
            <a:r>
              <a:rPr lang="hu-HU" dirty="0" smtClean="0"/>
              <a:t>Istenemnél. </a:t>
            </a:r>
            <a:r>
              <a:rPr lang="hu-HU" baseline="30000" dirty="0">
                <a:solidFill>
                  <a:srgbClr val="0070C0"/>
                </a:solidFill>
              </a:rPr>
              <a:t>5</a:t>
            </a:r>
            <a:r>
              <a:rPr lang="hu-HU" dirty="0">
                <a:solidFill>
                  <a:srgbClr val="0070C0"/>
                </a:solidFill>
              </a:rPr>
              <a:t>Most pedig ezt mondja az Úr – aki már az anyaméhben szolgájának teremtett, hogy visszavezessem hozzá Jákóbot, és köréje </a:t>
            </a:r>
            <a:r>
              <a:rPr lang="hu-HU" dirty="0" err="1">
                <a:solidFill>
                  <a:srgbClr val="0070C0"/>
                </a:solidFill>
              </a:rPr>
              <a:t>gyűjtsem</a:t>
            </a:r>
            <a:r>
              <a:rPr lang="hu-HU" dirty="0">
                <a:solidFill>
                  <a:srgbClr val="0070C0"/>
                </a:solidFill>
              </a:rPr>
              <a:t> Izráelt, mert nagyra becsül engem az Úr, és Istenemnél megvan rá az erőm </a:t>
            </a:r>
            <a:r>
              <a:rPr lang="hu-HU" dirty="0" smtClean="0">
                <a:solidFill>
                  <a:srgbClr val="0070C0"/>
                </a:solidFill>
              </a:rPr>
              <a:t>–, </a:t>
            </a:r>
            <a:r>
              <a:rPr lang="hu-HU" baseline="30000" dirty="0">
                <a:solidFill>
                  <a:srgbClr val="0070C0"/>
                </a:solidFill>
              </a:rPr>
              <a:t>6</a:t>
            </a:r>
            <a:r>
              <a:rPr lang="hu-HU" dirty="0">
                <a:solidFill>
                  <a:srgbClr val="0070C0"/>
                </a:solidFill>
              </a:rPr>
              <a:t>ezt mondta: Kevésnek tartom, hogy Jákób törzseinek helyreállításában és a megmentett Izráel visszatérítésében légy az én szolgám. </a:t>
            </a:r>
            <a:r>
              <a:rPr lang="hu-HU" u="sng" dirty="0">
                <a:solidFill>
                  <a:srgbClr val="0070C0"/>
                </a:solidFill>
              </a:rPr>
              <a:t>A népek világosságává teszlek</a:t>
            </a:r>
            <a:r>
              <a:rPr lang="hu-HU" dirty="0">
                <a:solidFill>
                  <a:srgbClr val="0070C0"/>
                </a:solidFill>
              </a:rPr>
              <a:t>, hogy eljusson szabadításom a föld határáig.</a:t>
            </a:r>
            <a:r>
              <a:rPr lang="hu-HU" dirty="0">
                <a:solidFill>
                  <a:srgbClr val="0070C0"/>
                </a:solidFill>
                <a:hlinkClick r:id="rId2"/>
              </a:rPr>
              <a:t> </a:t>
            </a:r>
            <a:endParaRPr lang="hu-H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9440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>
                <a:solidFill>
                  <a:srgbClr val="0070C0"/>
                </a:solidFill>
              </a:rPr>
              <a:t>Amikor jézus világossága vakít</a:t>
            </a:r>
            <a:r>
              <a:rPr lang="hu-HU" dirty="0" smtClean="0"/>
              <a:t/>
            </a:r>
            <a:br>
              <a:rPr lang="hu-HU" dirty="0" smtClean="0"/>
            </a:br>
            <a:r>
              <a:rPr lang="hu-HU" dirty="0" smtClean="0"/>
              <a:t>Ézs 60 – prófécia a messiásról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1447330" y="2010878"/>
            <a:ext cx="9607521" cy="3476829"/>
          </a:xfrm>
        </p:spPr>
        <p:txBody>
          <a:bodyPr>
            <a:normAutofit/>
          </a:bodyPr>
          <a:lstStyle/>
          <a:p>
            <a:r>
              <a:rPr lang="hu-HU" baseline="30000" dirty="0">
                <a:solidFill>
                  <a:srgbClr val="0070C0"/>
                </a:solidFill>
              </a:rPr>
              <a:t>1</a:t>
            </a:r>
            <a:r>
              <a:rPr lang="hu-HU" dirty="0">
                <a:solidFill>
                  <a:srgbClr val="0070C0"/>
                </a:solidFill>
              </a:rPr>
              <a:t>Kelj fel, tündökölj, mert eljött világosságod, rád ragyogott az Úr </a:t>
            </a:r>
            <a:r>
              <a:rPr lang="hu-HU" dirty="0" smtClean="0">
                <a:solidFill>
                  <a:srgbClr val="0070C0"/>
                </a:solidFill>
              </a:rPr>
              <a:t>dicsősége. </a:t>
            </a:r>
            <a:r>
              <a:rPr lang="hu-HU" baseline="30000" dirty="0" smtClean="0">
                <a:solidFill>
                  <a:srgbClr val="0070C0"/>
                </a:solidFill>
              </a:rPr>
              <a:t>2</a:t>
            </a:r>
            <a:r>
              <a:rPr lang="hu-HU" dirty="0" smtClean="0">
                <a:solidFill>
                  <a:srgbClr val="0070C0"/>
                </a:solidFill>
              </a:rPr>
              <a:t>Bár </a:t>
            </a:r>
            <a:r>
              <a:rPr lang="hu-HU" dirty="0">
                <a:solidFill>
                  <a:srgbClr val="0070C0"/>
                </a:solidFill>
              </a:rPr>
              <a:t>még sötétség borítja a földet, sűrű homály a nemzeteket, de fölötted ott ragyog az Úr, dicsősége meglátszik </a:t>
            </a:r>
            <a:r>
              <a:rPr lang="hu-HU" dirty="0" smtClean="0">
                <a:solidFill>
                  <a:srgbClr val="0070C0"/>
                </a:solidFill>
              </a:rPr>
              <a:t>rajtad. </a:t>
            </a:r>
            <a:r>
              <a:rPr lang="hu-HU" baseline="30000" dirty="0">
                <a:solidFill>
                  <a:srgbClr val="0070C0"/>
                </a:solidFill>
              </a:rPr>
              <a:t>3</a:t>
            </a:r>
            <a:r>
              <a:rPr lang="hu-HU" dirty="0">
                <a:solidFill>
                  <a:srgbClr val="0070C0"/>
                </a:solidFill>
              </a:rPr>
              <a:t>Világosságodhoz népek jönnek, és királyok a rád ragyogó fényhez.</a:t>
            </a:r>
            <a:r>
              <a:rPr lang="hu-HU" dirty="0">
                <a:solidFill>
                  <a:srgbClr val="0070C0"/>
                </a:solidFill>
                <a:hlinkClick r:id="rId2"/>
              </a:rPr>
              <a:t> </a:t>
            </a:r>
            <a:endParaRPr lang="hu-HU" dirty="0" smtClean="0">
              <a:solidFill>
                <a:srgbClr val="0070C0"/>
              </a:solidFill>
            </a:endParaRPr>
          </a:p>
          <a:p>
            <a:r>
              <a:rPr lang="hu-HU" baseline="30000" dirty="0"/>
              <a:t>22</a:t>
            </a:r>
            <a:r>
              <a:rPr lang="hu-HU" dirty="0"/>
              <a:t>Nem láttam templomot a városban, mert a mindenható Úr Isten és a Bárány annak a temploma. </a:t>
            </a:r>
            <a:r>
              <a:rPr lang="hu-HU" baseline="30000" dirty="0"/>
              <a:t>23</a:t>
            </a:r>
            <a:r>
              <a:rPr lang="hu-HU" dirty="0"/>
              <a:t>És a városnak nincs szüksége a napra, sem a holdra, hogy világítsanak neki, mert az Isten dicsősége világosította meg, és lámpása a </a:t>
            </a:r>
            <a:r>
              <a:rPr lang="hu-HU" dirty="0" smtClean="0"/>
              <a:t>Bárány: </a:t>
            </a:r>
            <a:r>
              <a:rPr lang="hu-HU" baseline="30000" dirty="0"/>
              <a:t>24</a:t>
            </a:r>
            <a:r>
              <a:rPr lang="hu-HU" dirty="0"/>
              <a:t>a népek az ő világosságában fognak járni, és a föld királyai oda viszik be dicsőségüket.</a:t>
            </a:r>
            <a:r>
              <a:rPr lang="hu-HU" dirty="0">
                <a:hlinkClick r:id="rId3"/>
              </a:rPr>
              <a:t> </a:t>
            </a:r>
            <a:r>
              <a:rPr lang="hu-HU" dirty="0" smtClean="0"/>
              <a:t>(Jelenések 21)</a:t>
            </a:r>
            <a:endParaRPr lang="hu-H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3153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282390" y="804889"/>
            <a:ext cx="9913433" cy="1059305"/>
          </a:xfrm>
        </p:spPr>
        <p:txBody>
          <a:bodyPr>
            <a:normAutofit/>
          </a:bodyPr>
          <a:lstStyle/>
          <a:p>
            <a:r>
              <a:rPr lang="hu-HU" dirty="0" smtClean="0">
                <a:solidFill>
                  <a:srgbClr val="C00000"/>
                </a:solidFill>
              </a:rPr>
              <a:t>Én vezetlek titeket tovább</a:t>
            </a:r>
            <a:endParaRPr lang="hu-HU" dirty="0">
              <a:solidFill>
                <a:srgbClr val="C00000"/>
              </a:solidFill>
            </a:endParaRPr>
          </a:p>
        </p:txBody>
      </p:sp>
      <p:sp>
        <p:nvSpPr>
          <p:cNvPr id="4" name="Tartalom helye 3"/>
          <p:cNvSpPr>
            <a:spLocks noGrp="1"/>
          </p:cNvSpPr>
          <p:nvPr>
            <p:ph sz="half" idx="1"/>
          </p:nvPr>
        </p:nvSpPr>
        <p:spPr>
          <a:xfrm>
            <a:off x="1447330" y="2010878"/>
            <a:ext cx="9610529" cy="4075886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hu-HU" sz="2200" dirty="0" smtClean="0"/>
              <a:t>A </a:t>
            </a:r>
            <a:r>
              <a:rPr lang="hu-HU" sz="2200" dirty="0" err="1" smtClean="0"/>
              <a:t>lombsátrak</a:t>
            </a:r>
            <a:r>
              <a:rPr lang="hu-HU" sz="2200" dirty="0" smtClean="0"/>
              <a:t> ünnepének utolsó napján mondja ezeket Jézus a templomban, amikor tanította az embereket</a:t>
            </a:r>
            <a:endParaRPr lang="hu-HU" sz="2200" dirty="0" smtClean="0"/>
          </a:p>
          <a:p>
            <a:pPr lvl="2">
              <a:lnSpc>
                <a:spcPct val="100000"/>
              </a:lnSpc>
              <a:spcBef>
                <a:spcPts val="0"/>
              </a:spcBef>
            </a:pPr>
            <a:r>
              <a:rPr lang="hu-HU" sz="2200" dirty="0" smtClean="0"/>
              <a:t>a pusztai vándorlásra emlékeznek, amikor Isten felhő- és tűzoszlopban vezette Izraelt</a:t>
            </a:r>
            <a:endParaRPr lang="hu-HU" sz="2200" dirty="0" smtClean="0"/>
          </a:p>
          <a:p>
            <a:pPr lvl="2">
              <a:lnSpc>
                <a:spcPct val="100000"/>
              </a:lnSpc>
              <a:spcBef>
                <a:spcPts val="0"/>
              </a:spcBef>
            </a:pPr>
            <a:r>
              <a:rPr lang="hu-HU" sz="2200" dirty="0" smtClean="0"/>
              <a:t>egy olyan időszakban szólal meg így Jézus, amikor már évszázadok óta nem kapott Izrael vezetést - kijelentést</a:t>
            </a:r>
            <a:endParaRPr lang="hu-HU" sz="2200" dirty="0" smtClean="0"/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 rotWithShape="1">
          <a:blip r:embed="rId2"/>
          <a:srcRect t="32371" b="32422"/>
          <a:stretch/>
        </p:blipFill>
        <p:spPr>
          <a:xfrm>
            <a:off x="1447330" y="4285673"/>
            <a:ext cx="9610529" cy="1736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4667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282390" y="804889"/>
            <a:ext cx="9913433" cy="1059305"/>
          </a:xfrm>
        </p:spPr>
        <p:txBody>
          <a:bodyPr>
            <a:normAutofit/>
          </a:bodyPr>
          <a:lstStyle/>
          <a:p>
            <a:r>
              <a:rPr lang="hu-HU" dirty="0" smtClean="0">
                <a:solidFill>
                  <a:srgbClr val="C00000"/>
                </a:solidFill>
              </a:rPr>
              <a:t>Én vagyok a szabadító istenetek</a:t>
            </a:r>
            <a:endParaRPr lang="hu-HU" dirty="0">
              <a:solidFill>
                <a:srgbClr val="C00000"/>
              </a:solidFill>
            </a:endParaRPr>
          </a:p>
        </p:txBody>
      </p:sp>
      <p:sp>
        <p:nvSpPr>
          <p:cNvPr id="5" name="Szövegdoboz 4"/>
          <p:cNvSpPr txBox="1"/>
          <p:nvPr/>
        </p:nvSpPr>
        <p:spPr>
          <a:xfrm>
            <a:off x="1282390" y="1968832"/>
            <a:ext cx="5129043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dirty="0" smtClean="0"/>
              <a:t>Elrontottál valamit?</a:t>
            </a:r>
          </a:p>
          <a:p>
            <a:r>
              <a:rPr lang="hu-HU" sz="2000" dirty="0" smtClean="0"/>
              <a:t>Hibáztál?</a:t>
            </a:r>
          </a:p>
          <a:p>
            <a:r>
              <a:rPr lang="hu-HU" sz="2000" dirty="0" smtClean="0"/>
              <a:t>Távol vitt az élet Istentől, pedig nem akartad?</a:t>
            </a:r>
          </a:p>
          <a:p>
            <a:r>
              <a:rPr lang="hu-HU" sz="2000" dirty="0" smtClean="0"/>
              <a:t>Kiüresedett a házasságot?</a:t>
            </a:r>
          </a:p>
          <a:p>
            <a:r>
              <a:rPr lang="hu-HU" sz="2000" dirty="0" smtClean="0"/>
              <a:t>Megromlott a kapcsolatod miattad?</a:t>
            </a:r>
          </a:p>
          <a:p>
            <a:r>
              <a:rPr lang="hu-HU" sz="2000" dirty="0" smtClean="0"/>
              <a:t>Rád terhelődnek a bűneid?</a:t>
            </a:r>
          </a:p>
          <a:p>
            <a:r>
              <a:rPr lang="hu-HU" sz="2000" dirty="0" smtClean="0"/>
              <a:t>Nem mondtál igazat, és most bajba kerültél?</a:t>
            </a:r>
          </a:p>
          <a:p>
            <a:endParaRPr lang="hu-HU" sz="2000" dirty="0"/>
          </a:p>
          <a:p>
            <a:r>
              <a:rPr lang="hu-HU" sz="2000" dirty="0" smtClean="0"/>
              <a:t>KEZDD ÚJRA! ÉS TÖBBÉ NE VÉTKEZZ!</a:t>
            </a:r>
          </a:p>
          <a:p>
            <a:r>
              <a:rPr lang="hu-HU" sz="2000" dirty="0" smtClean="0"/>
              <a:t>NEM ÍTÉLLEK EL TÉGED!</a:t>
            </a:r>
          </a:p>
          <a:p>
            <a:endParaRPr lang="hu-HU" sz="2000" dirty="0"/>
          </a:p>
          <a:p>
            <a:r>
              <a:rPr lang="hu-HU" sz="2000" dirty="0" smtClean="0">
                <a:solidFill>
                  <a:srgbClr val="C00000"/>
                </a:solidFill>
              </a:rPr>
              <a:t>„Ti test szerint ítéltek, én nem ítélkezem senki fölött.” (Jn 8,15)</a:t>
            </a:r>
            <a:endParaRPr lang="hu-HU" sz="2000" dirty="0" smtClean="0">
              <a:solidFill>
                <a:srgbClr val="C00000"/>
              </a:solidFill>
            </a:endParaRPr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7405" y="2010659"/>
            <a:ext cx="4598418" cy="3448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224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TM10001114[[fn=Galéria]]</Template>
  <TotalTime>12825</TotalTime>
  <Words>1025</Words>
  <Application>Microsoft Office PowerPoint</Application>
  <PresentationFormat>Szélesvásznú</PresentationFormat>
  <Paragraphs>70</Paragraphs>
  <Slides>26</Slides>
  <Notes>3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26</vt:i4>
      </vt:variant>
    </vt:vector>
  </HeadingPairs>
  <TitlesOfParts>
    <vt:vector size="30" baseType="lpstr">
      <vt:lpstr>Arial</vt:lpstr>
      <vt:lpstr>Calibri</vt:lpstr>
      <vt:lpstr>Gill Sans MT</vt:lpstr>
      <vt:lpstr>Gallery</vt:lpstr>
      <vt:lpstr>Világ világossága</vt:lpstr>
      <vt:lpstr> János evangéliuma 8. rész 12-20.  versek</vt:lpstr>
      <vt:lpstr> János evangéliuma 8. rész 12-20.  versek</vt:lpstr>
      <vt:lpstr>PowerPoint-bemutató</vt:lpstr>
      <vt:lpstr>Amikor jézus világossága vakít Ézs 42 – prófécia a messiásról</vt:lpstr>
      <vt:lpstr>Amikor jézus világossága vakít Ézs 49 – prófécia a messiásról</vt:lpstr>
      <vt:lpstr>Amikor jézus világossága vakít Ézs 60 – prófécia a messiásról</vt:lpstr>
      <vt:lpstr>Én vezetlek titeket tovább</vt:lpstr>
      <vt:lpstr>Én vagyok a szabadító istenetek</vt:lpstr>
      <vt:lpstr>Az életem világossága</vt:lpstr>
      <vt:lpstr>Örök világosság – világosság mindenütt befejezés</vt:lpstr>
      <vt:lpstr>Örök világosság – világosság mindenütt befejezés</vt:lpstr>
      <vt:lpstr>Örök világosság – világosság mindenütt befejezés</vt:lpstr>
      <vt:lpstr>Örök világosság – világosság mindenütt befejezés</vt:lpstr>
      <vt:lpstr>Örök világosság – világosság mindenütt befejezés</vt:lpstr>
      <vt:lpstr>Örök világosság – világosság mindenütt befejezés</vt:lpstr>
      <vt:lpstr>Örök világosság – világosság mindenütt befejezés</vt:lpstr>
      <vt:lpstr>Örök világosság – világosság mindenütt befejezés</vt:lpstr>
      <vt:lpstr>Örök világosság – világosság mindenütt befejezés</vt:lpstr>
      <vt:lpstr>Örök világosság – világosság mindenütt befejezés</vt:lpstr>
      <vt:lpstr>Örök világosság – világosság mindenütt befejezés</vt:lpstr>
      <vt:lpstr>Örök világosság – világosság mindenütt befejezés</vt:lpstr>
      <vt:lpstr>Örök világosság – világosság mindenütt befejezés</vt:lpstr>
      <vt:lpstr>Örök világosság – világosság mindenütt befejezés</vt:lpstr>
      <vt:lpstr>Örök világosság – világosság mindenütt befejezés</vt:lpstr>
      <vt:lpstr>Örök világosság – világosság mindenütt befejezés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tékozló fiú</dc:title>
  <dc:creator>Hivatal</dc:creator>
  <cp:lastModifiedBy>Hivatal</cp:lastModifiedBy>
  <cp:revision>1062</cp:revision>
  <cp:lastPrinted>2026-02-07T21:24:15Z</cp:lastPrinted>
  <dcterms:created xsi:type="dcterms:W3CDTF">2020-09-26T18:34:06Z</dcterms:created>
  <dcterms:modified xsi:type="dcterms:W3CDTF">2026-05-03T06:41:08Z</dcterms:modified>
</cp:coreProperties>
</file>