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392" r:id="rId3"/>
    <p:sldId id="375" r:id="rId4"/>
    <p:sldId id="393" r:id="rId5"/>
    <p:sldId id="354" r:id="rId6"/>
    <p:sldId id="388" r:id="rId7"/>
    <p:sldId id="395" r:id="rId8"/>
    <p:sldId id="391" r:id="rId9"/>
    <p:sldId id="396" r:id="rId10"/>
    <p:sldId id="39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5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32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0AA7C-D6D9-47A1-957F-AE1FD420E583}" type="datetimeFigureOut">
              <a:rPr lang="hu-HU" smtClean="0"/>
              <a:t>2026. 07. 04.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7454-6CD4-40EA-AA78-DFF3366CDF5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9281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5E56D-A941-4D5E-A5DE-0EF8E59BEA46}" type="datetimeFigureOut">
              <a:rPr lang="hu-HU" smtClean="0"/>
              <a:t>2026. 07. 04.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6AB7-9312-4745-8F1D-B298FA6D982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6957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0683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177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884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56AB7-9312-4745-8F1D-B298FA6D9821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8386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7/4/2026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zentiras.hu/ruf/ISA%2028:16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3600" dirty="0" smtClean="0"/>
              <a:t>Jézus a bajkeverő</a:t>
            </a:r>
            <a:endParaRPr lang="hu-HU" sz="3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800" dirty="0" smtClean="0">
                <a:solidFill>
                  <a:srgbClr val="C00000"/>
                </a:solidFill>
              </a:rPr>
              <a:t>A vakság gyógyítható</a:t>
            </a:r>
            <a:endParaRPr lang="hu-H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1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 smtClean="0">
                <a:solidFill>
                  <a:srgbClr val="C00000"/>
                </a:solidFill>
              </a:rPr>
              <a:t>jános</a:t>
            </a:r>
            <a:r>
              <a:rPr lang="hu-HU" sz="2800" dirty="0" smtClean="0">
                <a:solidFill>
                  <a:srgbClr val="C00000"/>
                </a:solidFill>
              </a:rPr>
              <a:t> evangéliuma</a:t>
            </a:r>
            <a:r>
              <a:rPr lang="hu-HU" sz="2800" dirty="0" smtClean="0">
                <a:solidFill>
                  <a:srgbClr val="C00000"/>
                </a:solidFill>
              </a:rPr>
              <a:t> 9. </a:t>
            </a:r>
            <a:r>
              <a:rPr lang="hu-HU" sz="2800" dirty="0" smtClean="0">
                <a:solidFill>
                  <a:srgbClr val="C00000"/>
                </a:solidFill>
              </a:rPr>
              <a:t>rész </a:t>
            </a:r>
            <a:r>
              <a:rPr lang="hu-HU" sz="2800" dirty="0" smtClean="0">
                <a:solidFill>
                  <a:srgbClr val="C00000"/>
                </a:solidFill>
              </a:rPr>
              <a:t>1-23.  </a:t>
            </a:r>
            <a:r>
              <a:rPr lang="hu-HU" sz="2800" dirty="0" smtClean="0">
                <a:solidFill>
                  <a:srgbClr val="C00000"/>
                </a:solidFill>
              </a:rPr>
              <a:t>versek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1946140"/>
            <a:ext cx="1200219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1</a:t>
            </a:r>
            <a:r>
              <a:rPr lang="hu-HU" sz="2400" dirty="0"/>
              <a:t>Amikor Jézus továbbment, meglátott egy születése óta vak embert. </a:t>
            </a:r>
            <a:r>
              <a:rPr lang="hu-HU" sz="2400" baseline="30000" dirty="0"/>
              <a:t>2</a:t>
            </a:r>
            <a:r>
              <a:rPr lang="hu-HU" sz="2400" dirty="0"/>
              <a:t>Tanítványai </a:t>
            </a:r>
            <a:r>
              <a:rPr lang="hu-HU" sz="2400" dirty="0" smtClean="0"/>
              <a:t>megkérdezték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tőle</a:t>
            </a:r>
            <a:r>
              <a:rPr lang="hu-HU" sz="2400" dirty="0"/>
              <a:t>: Mester, ki vétkezett? Ez vagy a szülei, hogy vakon </a:t>
            </a:r>
            <a:r>
              <a:rPr lang="hu-HU" sz="2400" dirty="0" smtClean="0"/>
              <a:t>született? </a:t>
            </a:r>
            <a:r>
              <a:rPr lang="hu-HU" sz="2400" baseline="30000" dirty="0"/>
              <a:t>3</a:t>
            </a:r>
            <a:r>
              <a:rPr lang="hu-HU" sz="2400" dirty="0"/>
              <a:t>Jézus így válaszolt: Nem ő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vétkezett</a:t>
            </a:r>
            <a:r>
              <a:rPr lang="hu-HU" sz="2400" dirty="0"/>
              <a:t>, nem is a szülei, hanem azért van ez így, hogy nyilvánvalóvá legyenek rajta Isten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cselekedetei</a:t>
            </a:r>
            <a:r>
              <a:rPr lang="hu-HU" sz="2400" dirty="0"/>
              <a:t>. </a:t>
            </a:r>
            <a:r>
              <a:rPr lang="hu-HU" sz="2400" baseline="30000" dirty="0"/>
              <a:t>4</a:t>
            </a:r>
            <a:r>
              <a:rPr lang="hu-HU" sz="2400" dirty="0"/>
              <a:t>Nekünk, amíg nappal van, annak a cselekedeteit kell végeznünk, aki elküldött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engem</a:t>
            </a:r>
            <a:r>
              <a:rPr lang="hu-HU" sz="2400" dirty="0"/>
              <a:t>. Mert eljön az éjszaka, amikor senki sem </a:t>
            </a:r>
            <a:r>
              <a:rPr lang="hu-HU" sz="2400" dirty="0" smtClean="0"/>
              <a:t>munkálkodhat. </a:t>
            </a:r>
            <a:r>
              <a:rPr lang="hu-HU" sz="2400" baseline="30000" dirty="0"/>
              <a:t>5</a:t>
            </a:r>
            <a:r>
              <a:rPr lang="hu-HU" sz="2400" dirty="0"/>
              <a:t>Amíg a világban vagyok, a világ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világossága </a:t>
            </a:r>
            <a:r>
              <a:rPr lang="hu-HU" sz="2400" dirty="0"/>
              <a:t>vagyok. </a:t>
            </a:r>
            <a:r>
              <a:rPr lang="hu-HU" sz="2400" baseline="30000" dirty="0"/>
              <a:t>6</a:t>
            </a:r>
            <a:r>
              <a:rPr lang="hu-HU" sz="2400" dirty="0"/>
              <a:t>Ezt mondta, és a földre köpött, sarat csinált a nyállal, és rákente a sarat a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vakon </a:t>
            </a:r>
            <a:r>
              <a:rPr lang="hu-HU" sz="2400" dirty="0"/>
              <a:t>született ember szemeire, </a:t>
            </a:r>
            <a:r>
              <a:rPr lang="hu-HU" sz="2400" baseline="30000" dirty="0"/>
              <a:t>7</a:t>
            </a:r>
            <a:r>
              <a:rPr lang="hu-HU" sz="2400" dirty="0"/>
              <a:t>majd így szólt hozzá: Menj el, mosakodj meg a </a:t>
            </a:r>
            <a:r>
              <a:rPr lang="hu-HU" sz="2400" dirty="0" err="1"/>
              <a:t>Siloám</a:t>
            </a:r>
            <a:r>
              <a:rPr lang="hu-HU" sz="2400" dirty="0"/>
              <a:t> </a:t>
            </a:r>
            <a:r>
              <a:rPr lang="hu-HU" sz="2400" dirty="0" err="1" smtClean="0"/>
              <a:t>tavában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 </a:t>
            </a:r>
            <a:r>
              <a:rPr lang="hu-HU" sz="2400" dirty="0"/>
              <a:t>– ami azt jelenti: küldött. Az pedig elment, megmosakodott, és már látott, amikor </a:t>
            </a:r>
            <a:r>
              <a:rPr lang="hu-HU" sz="2400" dirty="0" smtClean="0"/>
              <a:t>visszatért.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/>
              <a:t>8</a:t>
            </a:r>
            <a:r>
              <a:rPr lang="hu-HU" sz="2400" dirty="0" smtClean="0"/>
              <a:t>A </a:t>
            </a:r>
            <a:r>
              <a:rPr lang="hu-HU" sz="2400" dirty="0"/>
              <a:t>szomszédok pedig és azok, akik látták azelőtt, hogy koldus volt, így szóltak: Nem ő az, aki itt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szokott </a:t>
            </a:r>
            <a:r>
              <a:rPr lang="hu-HU" sz="2400" dirty="0"/>
              <a:t>ülni és koldulni? </a:t>
            </a:r>
            <a:r>
              <a:rPr lang="hu-HU" sz="2400" baseline="30000" dirty="0"/>
              <a:t>9</a:t>
            </a:r>
            <a:r>
              <a:rPr lang="hu-HU" sz="2400" dirty="0"/>
              <a:t>Egyesek azt mondták, hogy ő az, mások pedig azt, hogy nem, csak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hasonlít </a:t>
            </a:r>
            <a:r>
              <a:rPr lang="hu-HU" sz="2400" dirty="0"/>
              <a:t>hozzá. De ő kijelentette: Én vagyok az. </a:t>
            </a:r>
            <a:endParaRPr lang="hu-HU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6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>
                <a:solidFill>
                  <a:srgbClr val="C00000"/>
                </a:solidFill>
              </a:rPr>
              <a:t>jános</a:t>
            </a:r>
            <a:r>
              <a:rPr lang="hu-HU" sz="2800" dirty="0">
                <a:solidFill>
                  <a:srgbClr val="C00000"/>
                </a:solidFill>
              </a:rPr>
              <a:t> evangéliuma 9. rész 1-23.  versek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1946140"/>
            <a:ext cx="12023741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 smtClean="0"/>
              <a:t>10</a:t>
            </a:r>
            <a:r>
              <a:rPr lang="hu-HU" sz="2400" dirty="0" smtClean="0"/>
              <a:t>Erre </a:t>
            </a:r>
            <a:r>
              <a:rPr lang="hu-HU" sz="2400" dirty="0"/>
              <a:t>ezt kérdezték tőle: Akkor hogyan nyílt meg a szemed? </a:t>
            </a:r>
            <a:r>
              <a:rPr lang="hu-HU" sz="2400" baseline="30000" dirty="0"/>
              <a:t>11</a:t>
            </a:r>
            <a:r>
              <a:rPr lang="hu-HU" sz="2400" dirty="0"/>
              <a:t>Ő így válaszolt: Az az ember, </a:t>
            </a:r>
            <a:r>
              <a:rPr lang="hu-HU" sz="2400" dirty="0" smtClean="0"/>
              <a:t>akit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Jézusnak </a:t>
            </a:r>
            <a:r>
              <a:rPr lang="hu-HU" sz="2400" dirty="0"/>
              <a:t>hívnak, sarat csinált, rákente a szemeimre, és azt mondta nekem: Menj a </a:t>
            </a:r>
            <a:r>
              <a:rPr lang="hu-HU" sz="2400" dirty="0" err="1"/>
              <a:t>Siloámhoz</a:t>
            </a:r>
            <a:r>
              <a:rPr lang="hu-HU" sz="2400" dirty="0"/>
              <a:t>, </a:t>
            </a:r>
            <a:r>
              <a:rPr lang="hu-HU" sz="2400" dirty="0" smtClean="0"/>
              <a:t>és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mosakodj </a:t>
            </a:r>
            <a:r>
              <a:rPr lang="hu-HU" sz="2400" dirty="0"/>
              <a:t>meg! Elmentem tehát, megmosakodtam, és most látok. </a:t>
            </a:r>
            <a:r>
              <a:rPr lang="hu-HU" sz="2400" baseline="30000" dirty="0"/>
              <a:t>12</a:t>
            </a:r>
            <a:r>
              <a:rPr lang="hu-HU" sz="2400" dirty="0"/>
              <a:t>Megkérdezték tőle: Hol </a:t>
            </a:r>
            <a:r>
              <a:rPr lang="hu-HU" sz="2400" dirty="0" smtClean="0"/>
              <a:t>van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az </a:t>
            </a:r>
            <a:r>
              <a:rPr lang="hu-HU" sz="2400" dirty="0"/>
              <a:t>az ember? Nem tudom – felelte</a:t>
            </a:r>
            <a:r>
              <a:rPr lang="hu-HU" sz="24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13</a:t>
            </a:r>
            <a:r>
              <a:rPr lang="hu-HU" sz="2400" dirty="0"/>
              <a:t>Ezt az embert, aki nemrég még vak volt, a farizeusok elé vezették. </a:t>
            </a:r>
            <a:r>
              <a:rPr lang="hu-HU" sz="2400" baseline="30000" dirty="0"/>
              <a:t>14</a:t>
            </a:r>
            <a:r>
              <a:rPr lang="hu-HU" sz="2400" dirty="0"/>
              <a:t>Az a nap pedig szombat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volt</a:t>
            </a:r>
            <a:r>
              <a:rPr lang="hu-HU" sz="2400" dirty="0"/>
              <a:t>, amelyen Jézus a sarat csinálta, és megnyitotta annak az embernek a szemét. </a:t>
            </a:r>
            <a:r>
              <a:rPr lang="hu-HU" sz="2400" baseline="30000" dirty="0"/>
              <a:t>15</a:t>
            </a:r>
            <a:r>
              <a:rPr lang="hu-HU" sz="2400" dirty="0"/>
              <a:t>A </a:t>
            </a:r>
            <a:r>
              <a:rPr lang="hu-HU" sz="2400" dirty="0" smtClean="0"/>
              <a:t>farizeusok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is </a:t>
            </a:r>
            <a:r>
              <a:rPr lang="hu-HU" sz="2400" dirty="0"/>
              <a:t>megkérdezték tőle, hogyan jött meg a látása. Ő ezt mondta nekik: Sarat tett a szemeimre,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aztán </a:t>
            </a:r>
            <a:r>
              <a:rPr lang="hu-HU" sz="2400" dirty="0"/>
              <a:t>megmosakodtam, és most látok. </a:t>
            </a:r>
            <a:r>
              <a:rPr lang="hu-HU" sz="2400" baseline="30000" dirty="0"/>
              <a:t>16</a:t>
            </a:r>
            <a:r>
              <a:rPr lang="hu-HU" sz="2400" dirty="0"/>
              <a:t>Erre a farizeusok közül néhányan ezt mondták: Nem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Istentől </a:t>
            </a:r>
            <a:r>
              <a:rPr lang="hu-HU" sz="2400" dirty="0"/>
              <a:t>való ez az ember, mert nem tartja meg a szombatot. Mások így szóltak: Hogyan </a:t>
            </a:r>
            <a:r>
              <a:rPr lang="hu-HU" sz="2400" dirty="0" smtClean="0"/>
              <a:t>tehetne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bűnös </a:t>
            </a:r>
            <a:r>
              <a:rPr lang="hu-HU" sz="2400" dirty="0"/>
              <a:t>ember ilyen jeleket? És meghasonlás támadt köztük. </a:t>
            </a:r>
            <a:r>
              <a:rPr lang="hu-HU" sz="2400" baseline="30000" dirty="0"/>
              <a:t>17</a:t>
            </a:r>
            <a:r>
              <a:rPr lang="hu-HU" sz="2400" dirty="0"/>
              <a:t>Ezért ismét a vakhoz fordultak: Te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mit </a:t>
            </a:r>
            <a:r>
              <a:rPr lang="hu-HU" sz="2400" dirty="0"/>
              <a:t>mondasz róla? Hiszen a te szemedet nyitotta meg. Ő ezt felelte: Próféta.  </a:t>
            </a:r>
            <a:endParaRPr lang="hu-HU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/>
            </a:r>
            <a:br>
              <a:rPr lang="hu-HU" dirty="0"/>
            </a:br>
            <a:r>
              <a:rPr lang="hu-HU" sz="2800" dirty="0" err="1">
                <a:solidFill>
                  <a:srgbClr val="C00000"/>
                </a:solidFill>
              </a:rPr>
              <a:t>jános</a:t>
            </a:r>
            <a:r>
              <a:rPr lang="hu-HU" sz="2800" dirty="0">
                <a:solidFill>
                  <a:srgbClr val="C00000"/>
                </a:solidFill>
              </a:rPr>
              <a:t> evangéliuma 9. rész 1-23.  versek</a:t>
            </a:r>
            <a:endParaRPr lang="hu-HU" sz="2800" dirty="0">
              <a:solidFill>
                <a:srgbClr val="C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153295" y="2500138"/>
            <a:ext cx="1200937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baseline="30000" dirty="0"/>
              <a:t>18</a:t>
            </a:r>
            <a:r>
              <a:rPr lang="hu-HU" sz="2400" dirty="0"/>
              <a:t>A zsidók azonban nem hitték el róla, hogy vak volt és megjött a látása, amíg oda nem hívták a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szüleit</a:t>
            </a:r>
            <a:r>
              <a:rPr lang="hu-HU" sz="2400" dirty="0"/>
              <a:t>, </a:t>
            </a:r>
            <a:r>
              <a:rPr lang="hu-HU" sz="2400" baseline="30000" dirty="0"/>
              <a:t>19</a:t>
            </a:r>
            <a:r>
              <a:rPr lang="hu-HU" sz="2400" dirty="0"/>
              <a:t>és meg nem kérdezték tőlük: A ti </a:t>
            </a:r>
            <a:r>
              <a:rPr lang="hu-HU" sz="2400" dirty="0" err="1"/>
              <a:t>fiatok</a:t>
            </a:r>
            <a:r>
              <a:rPr lang="hu-HU" sz="2400" dirty="0"/>
              <a:t> ez, akiről azt állítjátok, hogy vakon született?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Akkor </a:t>
            </a:r>
            <a:r>
              <a:rPr lang="hu-HU" sz="2400" dirty="0"/>
              <a:t>hogyan lehetséges, hogy most lát? </a:t>
            </a:r>
            <a:r>
              <a:rPr lang="hu-HU" sz="2400" baseline="30000" dirty="0"/>
              <a:t>20</a:t>
            </a:r>
            <a:r>
              <a:rPr lang="hu-HU" sz="2400" dirty="0"/>
              <a:t>Szülei pedig így válaszoltak: Azt tudjuk, hogy ez a </a:t>
            </a:r>
            <a:r>
              <a:rPr lang="hu-HU" sz="2400" dirty="0" smtClean="0"/>
              <a:t>mi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fiunk</a:t>
            </a:r>
            <a:r>
              <a:rPr lang="hu-HU" sz="2400" dirty="0"/>
              <a:t>, és vakon született, </a:t>
            </a:r>
            <a:r>
              <a:rPr lang="hu-HU" sz="2400" baseline="30000" dirty="0"/>
              <a:t>21</a:t>
            </a:r>
            <a:r>
              <a:rPr lang="hu-HU" sz="2400" dirty="0"/>
              <a:t>de hogy most mi módon lát, azt nem tudjuk, és hogy ki nyitotta meg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a </a:t>
            </a:r>
            <a:r>
              <a:rPr lang="hu-HU" sz="2400" dirty="0"/>
              <a:t>szemét, azt sem tudjuk. Tőle kérdezzétek meg, nagykorú már, majd ő beszél önmagáról. </a:t>
            </a:r>
            <a:r>
              <a:rPr lang="hu-HU" sz="2400" baseline="30000" dirty="0"/>
              <a:t>22</a:t>
            </a:r>
            <a:r>
              <a:rPr lang="hu-HU" sz="2400" dirty="0"/>
              <a:t>Ezt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azért </a:t>
            </a:r>
            <a:r>
              <a:rPr lang="hu-HU" sz="2400" dirty="0"/>
              <a:t>mondták a szülei, mert féltek a zsidóktól, mivel a zsidók már megegyeztek abban, hogy </a:t>
            </a:r>
            <a:r>
              <a:rPr lang="hu-HU" sz="2400" dirty="0" smtClean="0"/>
              <a:t>ha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valaki </a:t>
            </a:r>
            <a:r>
              <a:rPr lang="hu-HU" sz="2400" dirty="0"/>
              <a:t>Krisztusnak vallja őt, azt ki kell zárni a zsinagógából. </a:t>
            </a:r>
            <a:r>
              <a:rPr lang="hu-HU" sz="2400" baseline="30000" dirty="0"/>
              <a:t>23</a:t>
            </a:r>
            <a:r>
              <a:rPr lang="hu-HU" sz="2400" dirty="0"/>
              <a:t>Ezért mondták a szülei: Nagykorú </a:t>
            </a:r>
            <a:endParaRPr lang="hu-HU" sz="24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2400" dirty="0" smtClean="0"/>
              <a:t>már</a:t>
            </a:r>
            <a:r>
              <a:rPr lang="hu-HU" sz="2400" dirty="0"/>
              <a:t>, tőle kérdezzétek meg! </a:t>
            </a:r>
            <a:endParaRPr lang="hu-HU" sz="24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1" y="804889"/>
            <a:ext cx="4702774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Te hogyan látod jézust?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610529" cy="3937340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70C0"/>
                </a:solidFill>
              </a:rPr>
              <a:t>C</a:t>
            </a:r>
            <a:r>
              <a:rPr lang="hu-HU" dirty="0" smtClean="0">
                <a:solidFill>
                  <a:srgbClr val="0070C0"/>
                </a:solidFill>
              </a:rPr>
              <a:t>sodálatos tanító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rgbClr val="0070C0"/>
                </a:solidFill>
              </a:rPr>
              <a:t>Istentől való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rgbClr val="0070C0"/>
                </a:solidFill>
              </a:rPr>
              <a:t>Próféta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rgbClr val="0070C0"/>
                </a:solidFill>
              </a:rPr>
              <a:t>Istennek Szentje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/>
              <a:t>Bajkeverő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/>
              <a:t>Provokátor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/>
              <a:t>a</a:t>
            </a:r>
            <a:r>
              <a:rPr lang="hu-HU" dirty="0" smtClean="0"/>
              <a:t>z ördög Cinkosa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/>
              <a:t>B</a:t>
            </a:r>
            <a:r>
              <a:rPr lang="hu-HU" dirty="0" smtClean="0"/>
              <a:t>űnös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chemeClr val="accent3">
                    <a:lumMod val="75000"/>
                  </a:schemeClr>
                </a:solidFill>
              </a:rPr>
              <a:t>A vakon született meggyógyul, és lát, a lelki vakságban levők viszont vakok maradnak!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rgbClr val="FF0000"/>
                </a:solidFill>
              </a:rPr>
              <a:t>Akik nem fogadják el, hogy szükségük van Jézus világosságára (</a:t>
            </a:r>
            <a:r>
              <a:rPr lang="hu-HU" dirty="0" err="1" smtClean="0">
                <a:solidFill>
                  <a:srgbClr val="FF0000"/>
                </a:solidFill>
              </a:rPr>
              <a:t>Szentlelkére</a:t>
            </a:r>
            <a:r>
              <a:rPr lang="hu-HU" dirty="0" smtClean="0">
                <a:solidFill>
                  <a:srgbClr val="FF0000"/>
                </a:solidFill>
              </a:rPr>
              <a:t>, Igéjére, Igazságára, mindennapos vezetésére), azok lelki vakságban halnak meg, és elkárhoznak.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smtClean="0">
                <a:solidFill>
                  <a:srgbClr val="FF0000"/>
                </a:solidFill>
              </a:rPr>
              <a:t>IGAZ EZ A VALLÁSGYAKORLÓ VEZETŐKRE IS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t="16818" b="16111"/>
          <a:stretch/>
        </p:blipFill>
        <p:spPr>
          <a:xfrm>
            <a:off x="5486400" y="404300"/>
            <a:ext cx="6096000" cy="306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66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 </a:t>
            </a:r>
            <a:r>
              <a:rPr lang="hu-HU" dirty="0" smtClean="0">
                <a:solidFill>
                  <a:srgbClr val="C00000"/>
                </a:solidFill>
              </a:rPr>
              <a:t>vakság gyógyítható</a:t>
            </a:r>
            <a:br>
              <a:rPr lang="hu-HU" dirty="0" smtClean="0">
                <a:solidFill>
                  <a:srgbClr val="C00000"/>
                </a:solidFill>
              </a:rPr>
            </a:br>
            <a:r>
              <a:rPr lang="hu-HU" sz="2400" dirty="0" smtClean="0"/>
              <a:t>(azaz a lelki vakság gyógyításának útja)</a:t>
            </a:r>
            <a:endParaRPr lang="hu-HU" sz="2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1282390" y="1968832"/>
            <a:ext cx="991343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>
                <a:solidFill>
                  <a:srgbClr val="C00000"/>
                </a:solidFill>
              </a:rPr>
              <a:t>„Egyet tudok, bár vak voltam, most látok”</a:t>
            </a:r>
            <a:endParaRPr lang="hu-HU" sz="2200" dirty="0">
              <a:solidFill>
                <a:srgbClr val="C00000"/>
              </a:solidFill>
            </a:endParaRPr>
          </a:p>
          <a:p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minden nap megélte elesettségét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/>
              <a:t>a</a:t>
            </a:r>
            <a:r>
              <a:rPr lang="hu-HU" sz="2200" dirty="0" smtClean="0"/>
              <a:t>lkalmazkodott és megszokta így az életet, de tudta, hogy a vakság nyomorúságot jelent számára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 smtClean="0"/>
              <a:t>elfogadta, hogy bűnösnek tartják őt mások, és lenézik nyomorúsága miatt</a:t>
            </a:r>
            <a:endParaRPr lang="hu-HU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dirty="0">
                <a:solidFill>
                  <a:srgbClr val="7030A0"/>
                </a:solidFill>
              </a:rPr>
              <a:t>h</a:t>
            </a:r>
            <a:r>
              <a:rPr lang="hu-HU" sz="2200" dirty="0" smtClean="0">
                <a:solidFill>
                  <a:srgbClr val="7030A0"/>
                </a:solidFill>
              </a:rPr>
              <a:t>itt Jézusnak, s mivel megtette, amit kért tőle, megnyíltak a szemei, és életében először látott</a:t>
            </a:r>
            <a:endParaRPr lang="hu-HU" sz="2200" dirty="0" smtClean="0">
              <a:solidFill>
                <a:srgbClr val="7030A0"/>
              </a:solidFill>
            </a:endParaRPr>
          </a:p>
          <a:p>
            <a:pPr lvl="1"/>
            <a:endParaRPr lang="hu-HU" sz="2200" dirty="0" smtClean="0"/>
          </a:p>
          <a:p>
            <a:r>
              <a:rPr lang="hu-HU" sz="2200" b="1" dirty="0" smtClean="0">
                <a:solidFill>
                  <a:srgbClr val="0070C0"/>
                </a:solidFill>
              </a:rPr>
              <a:t>LÁTOTT ÉS HITT – HITT ÉS LÁTOTT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sz="2200" dirty="0" smtClean="0">
                <a:solidFill>
                  <a:srgbClr val="0070C0"/>
                </a:solidFill>
              </a:rPr>
              <a:t>„„Hiszek, Uram.” És leborulva imádta Őt.”</a:t>
            </a:r>
            <a:endParaRPr lang="hu-HU" sz="2200" dirty="0">
              <a:solidFill>
                <a:srgbClr val="0070C0"/>
              </a:solidFill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7927" y="0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2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Akik azt hiszik, látnak, vakok maradnak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89" y="1864194"/>
            <a:ext cx="677449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/>
              <a:t>„Íme, elhelyezem </a:t>
            </a:r>
            <a:r>
              <a:rPr lang="hu-HU" sz="2000" dirty="0" err="1"/>
              <a:t>Sionban</a:t>
            </a:r>
            <a:r>
              <a:rPr lang="hu-HU" sz="2000" dirty="0"/>
              <a:t> a megütközés kövét, a megbotránkozás szikláját, és aki hisz abban, az nem fog megszégyenülni.”</a:t>
            </a:r>
            <a:r>
              <a:rPr lang="hu-HU" sz="2000" dirty="0">
                <a:hlinkClick r:id="rId2"/>
              </a:rPr>
              <a:t> </a:t>
            </a:r>
            <a:r>
              <a:rPr lang="hu-HU" sz="2000" dirty="0" smtClean="0"/>
              <a:t>(Róm 9,33)</a:t>
            </a:r>
            <a:endParaRPr lang="hu-HU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dirty="0" smtClean="0"/>
              <a:t>Jézus szándékosan támaszt megütközést</a:t>
            </a:r>
            <a:endParaRPr lang="hu-HU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u-HU" dirty="0" smtClean="0">
                <a:solidFill>
                  <a:srgbClr val="0070C0"/>
                </a:solidFill>
              </a:rPr>
              <a:t>„Az </a:t>
            </a:r>
            <a:r>
              <a:rPr lang="hu-HU" dirty="0">
                <a:solidFill>
                  <a:srgbClr val="0070C0"/>
                </a:solidFill>
              </a:rPr>
              <a:t>a nap pedig szombat </a:t>
            </a:r>
            <a:r>
              <a:rPr lang="hu-HU" dirty="0" smtClean="0">
                <a:solidFill>
                  <a:srgbClr val="0070C0"/>
                </a:solidFill>
              </a:rPr>
              <a:t>volt</a:t>
            </a:r>
            <a:r>
              <a:rPr lang="hu-HU" dirty="0">
                <a:solidFill>
                  <a:srgbClr val="0070C0"/>
                </a:solidFill>
              </a:rPr>
              <a:t>, amelyen Jézus a sarat csinálta, és megnyitotta annak az embernek a szemét</a:t>
            </a:r>
            <a:r>
              <a:rPr lang="hu-HU" dirty="0" smtClean="0">
                <a:solidFill>
                  <a:srgbClr val="0070C0"/>
                </a:solidFill>
              </a:rPr>
              <a:t>.” (14. vers)</a:t>
            </a:r>
            <a:endParaRPr lang="hu-HU" dirty="0">
              <a:solidFill>
                <a:srgbClr val="0070C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dirty="0"/>
              <a:t>f</a:t>
            </a:r>
            <a:r>
              <a:rPr lang="hu-HU" sz="2000" dirty="0" smtClean="0"/>
              <a:t>olyamatosan provokálja a farizeusokat, mert nem veszik észre vakságukat</a:t>
            </a:r>
            <a:endParaRPr lang="hu-HU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i="1" dirty="0" smtClean="0"/>
              <a:t>Jézus igyekszik rámutatni elvakultságukra, de nyilván nehéz ezt bevallani, ha nincsen semmi, ami erre késztetne vagy kényszerítene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000" dirty="0"/>
              <a:t>s</a:t>
            </a:r>
            <a:r>
              <a:rPr lang="hu-HU" sz="2000" dirty="0" smtClean="0"/>
              <a:t>aját vélt igazságuk annyira elvakítja őket, hogy nem képesek meglátni Isten világosságát: ISTEN CSELEKSZIK!</a:t>
            </a:r>
            <a:endParaRPr lang="hu-HU" sz="2000" dirty="0" smtClean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6887" y="2078037"/>
            <a:ext cx="3981075" cy="459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4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Akik azt hiszik, látnak, vakok maradnak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282389" y="1864194"/>
            <a:ext cx="991343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 smtClean="0"/>
              <a:t>az életüket építették fel a hamis meggyőződéseikre, amiről, ha el kell ismerniük, hogy tévedés, akkor összeomlik az életük, és mindent újra kell kezdeniük – márpedig az nagyon nehéz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/>
              <a:t>í</a:t>
            </a:r>
            <a:r>
              <a:rPr lang="hu-HU" sz="2200" i="1" dirty="0" smtClean="0"/>
              <a:t>gy maradt a vakon született megbélyegzése és kiközösítése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 smtClean="0"/>
              <a:t>önigazultságuk és vélt igazságuk határozott, olykor harcias védelme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/>
              <a:t>a</a:t>
            </a:r>
            <a:r>
              <a:rPr lang="hu-HU" sz="2200" i="1" dirty="0" smtClean="0"/>
              <a:t>z életgyakorlatuk felülvizsgálatának határozott elutasítása, s nemcsak a tükröt igyekeztek összetörni, amit Jézus eléjük tartott, hanem magát Jézust is</a:t>
            </a:r>
            <a:endParaRPr lang="hu-HU" sz="2200" i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sz="2200" i="1" dirty="0" smtClean="0">
                <a:solidFill>
                  <a:srgbClr val="0070C0"/>
                </a:solidFill>
              </a:rPr>
              <a:t>AKIK AZT HISZIK, HOGY LÁTNAK, ÖNMAGUK IGAZSÁGÁNAK VAKSÁGÁBAN VESZNEK MARADNAK </a:t>
            </a:r>
            <a:r>
              <a:rPr lang="hu-HU" sz="2200" i="1" dirty="0" smtClean="0">
                <a:solidFill>
                  <a:srgbClr val="C00000"/>
                </a:solidFill>
              </a:rPr>
              <a:t>(és vesznek el, ha meg nem térnek!)</a:t>
            </a:r>
            <a:endParaRPr lang="hu-HU" sz="22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01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209846" cy="693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4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282390" y="804889"/>
            <a:ext cx="9913433" cy="1059305"/>
          </a:xfrm>
        </p:spPr>
        <p:txBody>
          <a:bodyPr>
            <a:normAutofit/>
          </a:bodyPr>
          <a:lstStyle/>
          <a:p>
            <a:r>
              <a:rPr lang="hu-HU" dirty="0" smtClean="0">
                <a:solidFill>
                  <a:srgbClr val="C00000"/>
                </a:solidFill>
              </a:rPr>
              <a:t>Befejezés és személyes kérdések</a:t>
            </a:r>
            <a:endParaRPr lang="hu-HU" dirty="0">
              <a:solidFill>
                <a:srgbClr val="C0000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9579257" cy="39539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400" dirty="0" smtClean="0"/>
              <a:t>Jézus nélkül egy embernek sincs világossága</a:t>
            </a: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lvl="1"/>
            <a:r>
              <a:rPr lang="hu-HU" sz="2400" dirty="0" smtClean="0">
                <a:solidFill>
                  <a:srgbClr val="C00000"/>
                </a:solidFill>
              </a:rPr>
              <a:t>Te kinek mondod Jézust? </a:t>
            </a:r>
            <a:endParaRPr lang="hu-HU" sz="2400" dirty="0">
              <a:solidFill>
                <a:srgbClr val="C00000"/>
              </a:solidFill>
            </a:endParaRPr>
          </a:p>
          <a:p>
            <a:pPr lvl="1"/>
            <a:r>
              <a:rPr lang="hu-HU" sz="2400" dirty="0" smtClean="0">
                <a:solidFill>
                  <a:srgbClr val="C00000"/>
                </a:solidFill>
              </a:rPr>
              <a:t>Milyen megtapasztalásod van Jézussal?</a:t>
            </a:r>
            <a:endParaRPr lang="hu-HU" sz="2400" dirty="0">
              <a:solidFill>
                <a:srgbClr val="C00000"/>
              </a:solidFill>
            </a:endParaRPr>
          </a:p>
          <a:p>
            <a:pPr lvl="1"/>
            <a:r>
              <a:rPr lang="hu-HU" sz="2400" dirty="0" smtClean="0">
                <a:solidFill>
                  <a:srgbClr val="0070C0"/>
                </a:solidFill>
              </a:rPr>
              <a:t>Minden ember számára sorsdöntő, hogy amikor odalép hozzá Jézus, hogyan fogadja közeledését?</a:t>
            </a:r>
          </a:p>
          <a:p>
            <a:pPr lvl="2"/>
            <a:r>
              <a:rPr lang="hu-HU" sz="2200" dirty="0" smtClean="0">
                <a:solidFill>
                  <a:srgbClr val="0070C0"/>
                </a:solidFill>
              </a:rPr>
              <a:t>engedek Neki vagy ellenállok?</a:t>
            </a:r>
          </a:p>
          <a:p>
            <a:pPr lvl="2"/>
            <a:r>
              <a:rPr lang="hu-HU" sz="2200" dirty="0">
                <a:solidFill>
                  <a:srgbClr val="0070C0"/>
                </a:solidFill>
              </a:rPr>
              <a:t>h</a:t>
            </a:r>
            <a:r>
              <a:rPr lang="hu-HU" sz="2200" dirty="0" smtClean="0">
                <a:solidFill>
                  <a:srgbClr val="0070C0"/>
                </a:solidFill>
              </a:rPr>
              <a:t>ogy k</a:t>
            </a:r>
            <a:r>
              <a:rPr lang="hu-HU" sz="2200" dirty="0" smtClean="0">
                <a:solidFill>
                  <a:srgbClr val="0070C0"/>
                </a:solidFill>
              </a:rPr>
              <a:t>özeledését könyörületként vagy provokációként éled meg, az a lelked állapotáról függ</a:t>
            </a:r>
            <a:endParaRPr lang="hu-HU" sz="2200" dirty="0">
              <a:solidFill>
                <a:srgbClr val="0070C0"/>
              </a:solidFill>
            </a:endParaRPr>
          </a:p>
          <a:p>
            <a:pPr lvl="1"/>
            <a:r>
              <a:rPr lang="hu-HU" sz="2400" b="1" dirty="0" smtClean="0"/>
              <a:t>De mindig te döntöd el, hogy hiszel-e az Isten Fiában?</a:t>
            </a:r>
            <a:endParaRPr lang="hu-HU" sz="24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t="4348" b="4696"/>
          <a:stretch/>
        </p:blipFill>
        <p:spPr>
          <a:xfrm>
            <a:off x="8622145" y="125771"/>
            <a:ext cx="3475021" cy="3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2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13135</TotalTime>
  <Words>1021</Words>
  <Application>Microsoft Office PowerPoint</Application>
  <PresentationFormat>Szélesvásznú</PresentationFormat>
  <Paragraphs>91</Paragraphs>
  <Slides>10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Gallery</vt:lpstr>
      <vt:lpstr>Jézus a bajkeverő</vt:lpstr>
      <vt:lpstr> jános evangéliuma 9. rész 1-23.  versek</vt:lpstr>
      <vt:lpstr> jános evangéliuma 9. rész 1-23.  versek</vt:lpstr>
      <vt:lpstr> jános evangéliuma 9. rész 1-23.  versek</vt:lpstr>
      <vt:lpstr>Te hogyan látod jézust?</vt:lpstr>
      <vt:lpstr>A vakság gyógyítható (azaz a lelki vakság gyógyításának útja)</vt:lpstr>
      <vt:lpstr>Akik azt hiszik, látnak, vakok maradnak</vt:lpstr>
      <vt:lpstr>Akik azt hiszik, látnak, vakok maradnak</vt:lpstr>
      <vt:lpstr>PowerPoint-bemutató</vt:lpstr>
      <vt:lpstr>Befejezés és személyes kérdések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tékozló fiú</dc:title>
  <dc:creator>Hivatal</dc:creator>
  <cp:lastModifiedBy>Hivatal</cp:lastModifiedBy>
  <cp:revision>1084</cp:revision>
  <cp:lastPrinted>2026-05-23T22:38:03Z</cp:lastPrinted>
  <dcterms:created xsi:type="dcterms:W3CDTF">2020-09-26T18:34:06Z</dcterms:created>
  <dcterms:modified xsi:type="dcterms:W3CDTF">2026-07-04T22:42:27Z</dcterms:modified>
</cp:coreProperties>
</file>