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92" r:id="rId3"/>
    <p:sldId id="375" r:id="rId4"/>
    <p:sldId id="397" r:id="rId5"/>
    <p:sldId id="396" r:id="rId6"/>
    <p:sldId id="391" r:id="rId7"/>
    <p:sldId id="395" r:id="rId8"/>
    <p:sldId id="398" r:id="rId9"/>
    <p:sldId id="354" r:id="rId10"/>
    <p:sldId id="388" r:id="rId11"/>
    <p:sldId id="399" r:id="rId12"/>
    <p:sldId id="39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5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32"/>
    </p:cViewPr>
  </p:sorter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0AA7C-D6D9-47A1-957F-AE1FD420E583}" type="datetimeFigureOut">
              <a:rPr lang="hu-HU" smtClean="0"/>
              <a:t>2026. 09. 05.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17454-6CD4-40EA-AA78-DFF3366CDF5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9281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5E56D-A941-4D5E-A5DE-0EF8E59BEA46}" type="datetimeFigureOut">
              <a:rPr lang="hu-HU" smtClean="0"/>
              <a:t>2026. 09. 05.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56AB7-9312-4745-8F1D-B298FA6D982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6957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6AB7-9312-4745-8F1D-B298FA6D9821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0683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6AB7-9312-4745-8F1D-B298FA6D9821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1777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6AB7-9312-4745-8F1D-B298FA6D9821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840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6AB7-9312-4745-8F1D-B298FA6D9821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40090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Jézus a jó pásztor</a:t>
            </a:r>
            <a:endParaRPr lang="hu-HU" sz="36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2800" dirty="0" smtClean="0">
                <a:solidFill>
                  <a:srgbClr val="C00000"/>
                </a:solidFill>
              </a:rPr>
              <a:t>A félreérthetetlen üzenet! Vagy mégsem?</a:t>
            </a:r>
            <a:endParaRPr lang="hu-H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31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/>
            </a:r>
            <a:br>
              <a:rPr lang="hu-HU" dirty="0"/>
            </a:br>
            <a:r>
              <a:rPr lang="hu-HU" sz="2800" dirty="0" err="1" smtClean="0">
                <a:solidFill>
                  <a:srgbClr val="C00000"/>
                </a:solidFill>
              </a:rPr>
              <a:t>jános</a:t>
            </a:r>
            <a:r>
              <a:rPr lang="hu-HU" sz="2800" dirty="0" smtClean="0">
                <a:solidFill>
                  <a:srgbClr val="C00000"/>
                </a:solidFill>
              </a:rPr>
              <a:t> evangéliuma </a:t>
            </a:r>
            <a:r>
              <a:rPr lang="hu-HU" sz="2800" dirty="0" smtClean="0">
                <a:solidFill>
                  <a:srgbClr val="C00000"/>
                </a:solidFill>
              </a:rPr>
              <a:t>10. </a:t>
            </a:r>
            <a:r>
              <a:rPr lang="hu-HU" sz="2800" dirty="0" smtClean="0">
                <a:solidFill>
                  <a:srgbClr val="C00000"/>
                </a:solidFill>
              </a:rPr>
              <a:t>rész </a:t>
            </a:r>
            <a:r>
              <a:rPr lang="hu-HU" sz="2800" dirty="0" smtClean="0">
                <a:solidFill>
                  <a:srgbClr val="C00000"/>
                </a:solidFill>
              </a:rPr>
              <a:t>1-21</a:t>
            </a:r>
            <a:r>
              <a:rPr lang="hu-HU" sz="2800" dirty="0" smtClean="0">
                <a:solidFill>
                  <a:srgbClr val="C00000"/>
                </a:solidFill>
              </a:rPr>
              <a:t>.  versek</a:t>
            </a:r>
            <a:endParaRPr lang="hu-HU" sz="2800" dirty="0">
              <a:solidFill>
                <a:srgbClr val="C0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53295" y="2130808"/>
            <a:ext cx="12030473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baseline="30000" dirty="0">
                <a:solidFill>
                  <a:srgbClr val="FF0000"/>
                </a:solidFill>
              </a:rPr>
              <a:t>1</a:t>
            </a:r>
            <a:r>
              <a:rPr lang="hu-HU" sz="2400" dirty="0">
                <a:solidFill>
                  <a:srgbClr val="FF0000"/>
                </a:solidFill>
              </a:rPr>
              <a:t>Bizony, bizony, mondom nektek: aki nem az ajtón megy be a juhok </a:t>
            </a:r>
            <a:r>
              <a:rPr lang="hu-HU" sz="2400" dirty="0" err="1">
                <a:solidFill>
                  <a:srgbClr val="FF0000"/>
                </a:solidFill>
              </a:rPr>
              <a:t>aklába</a:t>
            </a:r>
            <a:r>
              <a:rPr lang="hu-HU" sz="2400" dirty="0">
                <a:solidFill>
                  <a:srgbClr val="FF0000"/>
                </a:solidFill>
              </a:rPr>
              <a:t>, hanem másfelől </a:t>
            </a:r>
            <a:r>
              <a:rPr lang="hu-HU" sz="2400" dirty="0" smtClean="0">
                <a:solidFill>
                  <a:srgbClr val="FF0000"/>
                </a:solidFill>
              </a:rPr>
              <a:t>hatol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FF0000"/>
                </a:solidFill>
              </a:rPr>
              <a:t>be</a:t>
            </a:r>
            <a:r>
              <a:rPr lang="hu-HU" sz="2400" dirty="0">
                <a:solidFill>
                  <a:srgbClr val="FF0000"/>
                </a:solidFill>
              </a:rPr>
              <a:t>, az tolvaj és </a:t>
            </a:r>
            <a:r>
              <a:rPr lang="hu-HU" sz="2400" dirty="0" smtClean="0">
                <a:solidFill>
                  <a:srgbClr val="FF0000"/>
                </a:solidFill>
              </a:rPr>
              <a:t>rabló; </a:t>
            </a:r>
            <a:r>
              <a:rPr lang="hu-HU" sz="2400" baseline="30000" dirty="0">
                <a:solidFill>
                  <a:srgbClr val="FF0000"/>
                </a:solidFill>
              </a:rPr>
              <a:t>2</a:t>
            </a:r>
            <a:r>
              <a:rPr lang="hu-HU" sz="2400" dirty="0">
                <a:solidFill>
                  <a:srgbClr val="FF0000"/>
                </a:solidFill>
              </a:rPr>
              <a:t>de aki az ajtón megy be, az a juhok pásztora. </a:t>
            </a:r>
            <a:r>
              <a:rPr lang="hu-HU" sz="2400" baseline="30000" dirty="0">
                <a:solidFill>
                  <a:srgbClr val="FF0000"/>
                </a:solidFill>
              </a:rPr>
              <a:t>3</a:t>
            </a:r>
            <a:r>
              <a:rPr lang="hu-HU" sz="2400" dirty="0">
                <a:solidFill>
                  <a:srgbClr val="FF0000"/>
                </a:solidFill>
              </a:rPr>
              <a:t>Neki ajtót nyit az őr, és a </a:t>
            </a:r>
            <a:endParaRPr lang="hu-HU" sz="24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FF0000"/>
                </a:solidFill>
              </a:rPr>
              <a:t>juhok </a:t>
            </a:r>
            <a:r>
              <a:rPr lang="hu-HU" sz="2400" dirty="0">
                <a:solidFill>
                  <a:srgbClr val="FF0000"/>
                </a:solidFill>
              </a:rPr>
              <a:t>hallgatnak a hangjára, a maga juhait pedig nevükön szólítja és </a:t>
            </a:r>
            <a:r>
              <a:rPr lang="hu-HU" sz="2400" dirty="0" smtClean="0">
                <a:solidFill>
                  <a:srgbClr val="FF0000"/>
                </a:solidFill>
              </a:rPr>
              <a:t>kivezeti. </a:t>
            </a:r>
            <a:r>
              <a:rPr lang="hu-HU" sz="2400" baseline="30000" dirty="0">
                <a:solidFill>
                  <a:srgbClr val="FF0000"/>
                </a:solidFill>
              </a:rPr>
              <a:t>4</a:t>
            </a:r>
            <a:r>
              <a:rPr lang="hu-HU" sz="2400" dirty="0">
                <a:solidFill>
                  <a:srgbClr val="FF0000"/>
                </a:solidFill>
              </a:rPr>
              <a:t>Amikor a maga </a:t>
            </a:r>
            <a:endParaRPr lang="hu-HU" sz="24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FF0000"/>
                </a:solidFill>
              </a:rPr>
              <a:t>juhait </a:t>
            </a:r>
            <a:r>
              <a:rPr lang="hu-HU" sz="2400" dirty="0">
                <a:solidFill>
                  <a:srgbClr val="FF0000"/>
                </a:solidFill>
              </a:rPr>
              <a:t>mind kivezeti, előttük jár, és a juhok követik, mert ismerik a hangját. </a:t>
            </a:r>
            <a:r>
              <a:rPr lang="hu-HU" sz="2400" baseline="30000" dirty="0">
                <a:solidFill>
                  <a:srgbClr val="FF0000"/>
                </a:solidFill>
              </a:rPr>
              <a:t>5</a:t>
            </a:r>
            <a:r>
              <a:rPr lang="hu-HU" sz="2400" dirty="0">
                <a:solidFill>
                  <a:srgbClr val="FF0000"/>
                </a:solidFill>
              </a:rPr>
              <a:t>Idegent pedig </a:t>
            </a:r>
            <a:r>
              <a:rPr lang="hu-HU" sz="2400" dirty="0" smtClean="0">
                <a:solidFill>
                  <a:srgbClr val="FF0000"/>
                </a:solidFill>
              </a:rPr>
              <a:t>nem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FF0000"/>
                </a:solidFill>
              </a:rPr>
              <a:t>követnek</a:t>
            </a:r>
            <a:r>
              <a:rPr lang="hu-HU" sz="2400" dirty="0">
                <a:solidFill>
                  <a:srgbClr val="FF0000"/>
                </a:solidFill>
              </a:rPr>
              <a:t>, hanem elfutnak tőle, mert az idegenek hangját nem ismerik. </a:t>
            </a:r>
            <a:r>
              <a:rPr lang="hu-HU" sz="2400" baseline="30000" dirty="0"/>
              <a:t>6</a:t>
            </a:r>
            <a:r>
              <a:rPr lang="hu-HU" sz="2400" dirty="0"/>
              <a:t>Ezt a példázatot </a:t>
            </a:r>
            <a:r>
              <a:rPr lang="hu-HU" sz="2400" dirty="0" smtClean="0"/>
              <a:t>mondta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nekik </a:t>
            </a:r>
            <a:r>
              <a:rPr lang="hu-HU" sz="2400" dirty="0"/>
              <a:t>Jézus, de ők nem értették, mit jelent, amit mondott nekik. </a:t>
            </a:r>
            <a:r>
              <a:rPr lang="hu-HU" sz="2400" baseline="30000" dirty="0"/>
              <a:t>7</a:t>
            </a:r>
            <a:r>
              <a:rPr lang="hu-HU" sz="2400" dirty="0"/>
              <a:t>Jézus tehát így szólt hozzájuk</a:t>
            </a:r>
            <a:r>
              <a:rPr lang="hu-HU" sz="2400" dirty="0" smtClean="0"/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FF0000"/>
                </a:solidFill>
              </a:rPr>
              <a:t>Bizony</a:t>
            </a:r>
            <a:r>
              <a:rPr lang="hu-HU" sz="2400" dirty="0">
                <a:solidFill>
                  <a:srgbClr val="FF0000"/>
                </a:solidFill>
              </a:rPr>
              <a:t>, bizony, mondom nektek: én vagyok a juhok </a:t>
            </a:r>
            <a:r>
              <a:rPr lang="hu-HU" sz="2400" dirty="0" smtClean="0">
                <a:solidFill>
                  <a:srgbClr val="FF0000"/>
                </a:solidFill>
              </a:rPr>
              <a:t>ajtaja. </a:t>
            </a:r>
            <a:r>
              <a:rPr lang="hu-HU" sz="2400" baseline="30000" dirty="0">
                <a:solidFill>
                  <a:srgbClr val="FF0000"/>
                </a:solidFill>
              </a:rPr>
              <a:t>8</a:t>
            </a:r>
            <a:r>
              <a:rPr lang="hu-HU" sz="2400" dirty="0">
                <a:solidFill>
                  <a:srgbClr val="FF0000"/>
                </a:solidFill>
              </a:rPr>
              <a:t>Aki </a:t>
            </a:r>
            <a:r>
              <a:rPr lang="hu-HU" sz="2400" dirty="0" err="1">
                <a:solidFill>
                  <a:srgbClr val="FF0000"/>
                </a:solidFill>
              </a:rPr>
              <a:t>énelőttem</a:t>
            </a:r>
            <a:r>
              <a:rPr lang="hu-HU" sz="2400" dirty="0">
                <a:solidFill>
                  <a:srgbClr val="FF0000"/>
                </a:solidFill>
              </a:rPr>
              <a:t> jött, mind tolvaj és </a:t>
            </a:r>
            <a:endParaRPr lang="hu-HU" sz="24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FF0000"/>
                </a:solidFill>
              </a:rPr>
              <a:t>rabló</a:t>
            </a:r>
            <a:r>
              <a:rPr lang="hu-HU" sz="2400" dirty="0">
                <a:solidFill>
                  <a:srgbClr val="FF0000"/>
                </a:solidFill>
              </a:rPr>
              <a:t>, de a juhok nem is hallgattak </a:t>
            </a:r>
            <a:r>
              <a:rPr lang="hu-HU" sz="2400" dirty="0" smtClean="0">
                <a:solidFill>
                  <a:srgbClr val="FF0000"/>
                </a:solidFill>
              </a:rPr>
              <a:t>rájuk. </a:t>
            </a:r>
            <a:r>
              <a:rPr lang="hu-HU" sz="2400" baseline="30000" dirty="0" smtClean="0">
                <a:solidFill>
                  <a:srgbClr val="FF0000"/>
                </a:solidFill>
              </a:rPr>
              <a:t>9</a:t>
            </a:r>
            <a:r>
              <a:rPr lang="hu-HU" sz="2400" dirty="0" smtClean="0">
                <a:solidFill>
                  <a:srgbClr val="FF0000"/>
                </a:solidFill>
              </a:rPr>
              <a:t>Én </a:t>
            </a:r>
            <a:r>
              <a:rPr lang="hu-HU" sz="2400" dirty="0">
                <a:solidFill>
                  <a:srgbClr val="FF0000"/>
                </a:solidFill>
              </a:rPr>
              <a:t>vagyok az ajtó: ha valaki rajtam át megy be, az </a:t>
            </a:r>
            <a:endParaRPr lang="hu-HU" sz="24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err="1" smtClean="0">
                <a:solidFill>
                  <a:srgbClr val="FF0000"/>
                </a:solidFill>
              </a:rPr>
              <a:t>megtartatik</a:t>
            </a:r>
            <a:r>
              <a:rPr lang="hu-HU" sz="2400" dirty="0">
                <a:solidFill>
                  <a:srgbClr val="FF0000"/>
                </a:solidFill>
              </a:rPr>
              <a:t>, bejár és kijár, és legelőre talál. </a:t>
            </a:r>
            <a:r>
              <a:rPr lang="hu-HU" sz="2400" baseline="30000" dirty="0">
                <a:solidFill>
                  <a:srgbClr val="0070C0"/>
                </a:solidFill>
              </a:rPr>
              <a:t>10</a:t>
            </a:r>
            <a:r>
              <a:rPr lang="hu-HU" sz="2400" dirty="0">
                <a:solidFill>
                  <a:srgbClr val="0070C0"/>
                </a:solidFill>
              </a:rPr>
              <a:t>A tolvaj csak azért jön, hogy lopjon, </a:t>
            </a:r>
            <a:r>
              <a:rPr lang="hu-HU" sz="2400" dirty="0" err="1">
                <a:solidFill>
                  <a:srgbClr val="0070C0"/>
                </a:solidFill>
              </a:rPr>
              <a:t>öljön</a:t>
            </a:r>
            <a:r>
              <a:rPr lang="hu-HU" sz="2400" dirty="0">
                <a:solidFill>
                  <a:srgbClr val="0070C0"/>
                </a:solidFill>
              </a:rPr>
              <a:t> és </a:t>
            </a:r>
            <a:endParaRPr lang="hu-HU" sz="2400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0070C0"/>
                </a:solidFill>
              </a:rPr>
              <a:t>pusztítson</a:t>
            </a:r>
            <a:r>
              <a:rPr lang="hu-HU" sz="2400" dirty="0">
                <a:solidFill>
                  <a:srgbClr val="0070C0"/>
                </a:solidFill>
              </a:rPr>
              <a:t>; én azért jöttem, hogy életük legyen, sőt bőségben éljenek. </a:t>
            </a:r>
            <a:endParaRPr lang="hu-HU" sz="24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62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/>
            </a:r>
            <a:br>
              <a:rPr lang="hu-HU" dirty="0"/>
            </a:br>
            <a:r>
              <a:rPr lang="hu-HU" sz="2800" dirty="0" err="1">
                <a:solidFill>
                  <a:srgbClr val="C00000"/>
                </a:solidFill>
              </a:rPr>
              <a:t>jános</a:t>
            </a:r>
            <a:r>
              <a:rPr lang="hu-HU" sz="2800" dirty="0">
                <a:solidFill>
                  <a:srgbClr val="C00000"/>
                </a:solidFill>
              </a:rPr>
              <a:t> evangéliuma </a:t>
            </a:r>
            <a:r>
              <a:rPr lang="hu-HU" sz="2800" dirty="0" smtClean="0">
                <a:solidFill>
                  <a:srgbClr val="C00000"/>
                </a:solidFill>
              </a:rPr>
              <a:t>10. </a:t>
            </a:r>
            <a:r>
              <a:rPr lang="hu-HU" sz="2800" dirty="0">
                <a:solidFill>
                  <a:srgbClr val="C00000"/>
                </a:solidFill>
              </a:rPr>
              <a:t>rész </a:t>
            </a:r>
            <a:r>
              <a:rPr lang="hu-HU" sz="2800" dirty="0" smtClean="0">
                <a:solidFill>
                  <a:srgbClr val="C00000"/>
                </a:solidFill>
              </a:rPr>
              <a:t>1-21</a:t>
            </a:r>
            <a:r>
              <a:rPr lang="hu-HU" sz="2800" dirty="0" smtClean="0">
                <a:solidFill>
                  <a:srgbClr val="C00000"/>
                </a:solidFill>
              </a:rPr>
              <a:t>.  </a:t>
            </a:r>
            <a:r>
              <a:rPr lang="hu-HU" sz="2800" dirty="0">
                <a:solidFill>
                  <a:srgbClr val="C00000"/>
                </a:solidFill>
              </a:rPr>
              <a:t>versek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53295" y="2130808"/>
            <a:ext cx="1207074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baseline="30000" dirty="0">
                <a:solidFill>
                  <a:srgbClr val="0070C0"/>
                </a:solidFill>
              </a:rPr>
              <a:t>11</a:t>
            </a:r>
            <a:r>
              <a:rPr lang="hu-HU" sz="2400" dirty="0">
                <a:solidFill>
                  <a:srgbClr val="0070C0"/>
                </a:solidFill>
              </a:rPr>
              <a:t>Én vagyok a jó pásztor. A jó pásztor életét adja a </a:t>
            </a:r>
            <a:r>
              <a:rPr lang="hu-HU" sz="2400" dirty="0" smtClean="0">
                <a:solidFill>
                  <a:srgbClr val="0070C0"/>
                </a:solidFill>
              </a:rPr>
              <a:t>juhokért. </a:t>
            </a:r>
            <a:r>
              <a:rPr lang="hu-HU" sz="2400" baseline="30000" dirty="0">
                <a:solidFill>
                  <a:srgbClr val="0070C0"/>
                </a:solidFill>
              </a:rPr>
              <a:t>12</a:t>
            </a:r>
            <a:r>
              <a:rPr lang="hu-HU" sz="2400" dirty="0">
                <a:solidFill>
                  <a:srgbClr val="0070C0"/>
                </a:solidFill>
              </a:rPr>
              <a:t>Aki béres és nem pásztor, </a:t>
            </a:r>
            <a:r>
              <a:rPr lang="hu-HU" sz="2400" dirty="0" smtClean="0">
                <a:solidFill>
                  <a:srgbClr val="0070C0"/>
                </a:solidFill>
              </a:rPr>
              <a:t>akinek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0070C0"/>
                </a:solidFill>
              </a:rPr>
              <a:t>a </a:t>
            </a:r>
            <a:r>
              <a:rPr lang="hu-HU" sz="2400" dirty="0">
                <a:solidFill>
                  <a:srgbClr val="0070C0"/>
                </a:solidFill>
              </a:rPr>
              <a:t>juhok nem tulajdonai, az látva, hogy jön a farkas, elhagyja a juhokat, és elfut, a farkas pedig </a:t>
            </a:r>
            <a:endParaRPr lang="hu-HU" sz="2400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0070C0"/>
                </a:solidFill>
              </a:rPr>
              <a:t>elragadja </a:t>
            </a:r>
            <a:r>
              <a:rPr lang="hu-HU" sz="2400" dirty="0">
                <a:solidFill>
                  <a:srgbClr val="0070C0"/>
                </a:solidFill>
              </a:rPr>
              <a:t>és szétkergeti </a:t>
            </a:r>
            <a:r>
              <a:rPr lang="hu-HU" sz="2400" dirty="0" smtClean="0">
                <a:solidFill>
                  <a:srgbClr val="0070C0"/>
                </a:solidFill>
              </a:rPr>
              <a:t>őket. </a:t>
            </a:r>
            <a:r>
              <a:rPr lang="hu-HU" sz="2400" baseline="30000" dirty="0">
                <a:solidFill>
                  <a:srgbClr val="0070C0"/>
                </a:solidFill>
              </a:rPr>
              <a:t>13</a:t>
            </a:r>
            <a:r>
              <a:rPr lang="hu-HU" sz="2400" dirty="0">
                <a:solidFill>
                  <a:srgbClr val="0070C0"/>
                </a:solidFill>
              </a:rPr>
              <a:t>A béres azért fut el, mert csak béres, és nem törődik a juhokkal</a:t>
            </a:r>
            <a:r>
              <a:rPr lang="hu-HU" sz="2400" dirty="0" smtClean="0">
                <a:solidFill>
                  <a:srgbClr val="0070C0"/>
                </a:solidFill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baseline="30000" dirty="0" smtClean="0">
                <a:solidFill>
                  <a:srgbClr val="0070C0"/>
                </a:solidFill>
              </a:rPr>
              <a:t>14</a:t>
            </a:r>
            <a:r>
              <a:rPr lang="hu-HU" sz="2400" dirty="0" smtClean="0">
                <a:solidFill>
                  <a:srgbClr val="0070C0"/>
                </a:solidFill>
              </a:rPr>
              <a:t>Én </a:t>
            </a:r>
            <a:r>
              <a:rPr lang="hu-HU" sz="2400" dirty="0">
                <a:solidFill>
                  <a:srgbClr val="0070C0"/>
                </a:solidFill>
              </a:rPr>
              <a:t>vagyok a jó pásztor, én ismerem az enyéimet, és az enyéim ismernek engem, </a:t>
            </a:r>
            <a:r>
              <a:rPr lang="hu-HU" sz="2400" baseline="30000" dirty="0">
                <a:solidFill>
                  <a:srgbClr val="0070C0"/>
                </a:solidFill>
              </a:rPr>
              <a:t>15</a:t>
            </a:r>
            <a:r>
              <a:rPr lang="hu-HU" sz="2400" dirty="0">
                <a:solidFill>
                  <a:srgbClr val="0070C0"/>
                </a:solidFill>
              </a:rPr>
              <a:t>ahogyan az </a:t>
            </a:r>
            <a:endParaRPr lang="hu-HU" sz="2400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0070C0"/>
                </a:solidFill>
              </a:rPr>
              <a:t>Atya </a:t>
            </a:r>
            <a:r>
              <a:rPr lang="hu-HU" sz="2400" dirty="0">
                <a:solidFill>
                  <a:srgbClr val="0070C0"/>
                </a:solidFill>
              </a:rPr>
              <a:t>ismer engem, én is úgy ismerem az Atyát, és én életemet adom a </a:t>
            </a:r>
            <a:r>
              <a:rPr lang="hu-HU" sz="2400" dirty="0" smtClean="0">
                <a:solidFill>
                  <a:srgbClr val="0070C0"/>
                </a:solidFill>
              </a:rPr>
              <a:t>juhokért. </a:t>
            </a:r>
            <a:r>
              <a:rPr lang="hu-HU" sz="2400" baseline="30000" dirty="0">
                <a:solidFill>
                  <a:srgbClr val="FF0000"/>
                </a:solidFill>
              </a:rPr>
              <a:t>16</a:t>
            </a:r>
            <a:r>
              <a:rPr lang="hu-HU" sz="2400" dirty="0">
                <a:solidFill>
                  <a:srgbClr val="FF0000"/>
                </a:solidFill>
              </a:rPr>
              <a:t>Más juhaim </a:t>
            </a:r>
            <a:r>
              <a:rPr lang="hu-HU" sz="2400" dirty="0" smtClean="0">
                <a:solidFill>
                  <a:srgbClr val="FF0000"/>
                </a:solidFill>
              </a:rPr>
              <a:t>is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FF0000"/>
                </a:solidFill>
              </a:rPr>
              <a:t> </a:t>
            </a:r>
            <a:r>
              <a:rPr lang="hu-HU" sz="2400" dirty="0">
                <a:solidFill>
                  <a:srgbClr val="FF0000"/>
                </a:solidFill>
              </a:rPr>
              <a:t>vannak nekem, amelyek nem ebből az akolból valók; azokat is vezetnem kell, és hallgatni </a:t>
            </a:r>
            <a:r>
              <a:rPr lang="hu-HU" sz="2400" dirty="0" smtClean="0">
                <a:solidFill>
                  <a:srgbClr val="FF0000"/>
                </a:solidFill>
              </a:rPr>
              <a:t>fognak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FF0000"/>
                </a:solidFill>
              </a:rPr>
              <a:t>a </a:t>
            </a:r>
            <a:r>
              <a:rPr lang="hu-HU" sz="2400" dirty="0">
                <a:solidFill>
                  <a:srgbClr val="FF0000"/>
                </a:solidFill>
              </a:rPr>
              <a:t>hangomra, és akkor lesz egy nyáj, egy </a:t>
            </a:r>
            <a:r>
              <a:rPr lang="hu-HU" sz="2400" dirty="0" smtClean="0">
                <a:solidFill>
                  <a:srgbClr val="FF0000"/>
                </a:solidFill>
              </a:rPr>
              <a:t>pásztor. </a:t>
            </a:r>
            <a:r>
              <a:rPr lang="hu-HU" sz="2400" baseline="30000" dirty="0">
                <a:solidFill>
                  <a:srgbClr val="FF0000"/>
                </a:solidFill>
              </a:rPr>
              <a:t>17</a:t>
            </a:r>
            <a:r>
              <a:rPr lang="hu-HU" sz="2400" dirty="0">
                <a:solidFill>
                  <a:srgbClr val="FF0000"/>
                </a:solidFill>
              </a:rPr>
              <a:t>Azért szeret engem az Atya, mert én </a:t>
            </a:r>
            <a:r>
              <a:rPr lang="hu-HU" sz="2400" dirty="0" smtClean="0">
                <a:solidFill>
                  <a:srgbClr val="FF0000"/>
                </a:solidFill>
              </a:rPr>
              <a:t>odaadom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FF0000"/>
                </a:solidFill>
              </a:rPr>
              <a:t>az </a:t>
            </a:r>
            <a:r>
              <a:rPr lang="hu-HU" sz="2400" dirty="0">
                <a:solidFill>
                  <a:srgbClr val="FF0000"/>
                </a:solidFill>
              </a:rPr>
              <a:t>életemet, hogy azután újra </a:t>
            </a:r>
            <a:r>
              <a:rPr lang="hu-HU" sz="2400" dirty="0" smtClean="0">
                <a:solidFill>
                  <a:srgbClr val="FF0000"/>
                </a:solidFill>
              </a:rPr>
              <a:t>visszavegyem. </a:t>
            </a:r>
            <a:r>
              <a:rPr lang="hu-HU" sz="2400" baseline="30000" dirty="0">
                <a:solidFill>
                  <a:srgbClr val="FF0000"/>
                </a:solidFill>
              </a:rPr>
              <a:t>18</a:t>
            </a:r>
            <a:r>
              <a:rPr lang="hu-HU" sz="2400" dirty="0">
                <a:solidFill>
                  <a:srgbClr val="FF0000"/>
                </a:solidFill>
              </a:rPr>
              <a:t>Senki sem veheti el tőlem: én magamtól adom </a:t>
            </a:r>
            <a:endParaRPr lang="hu-HU" sz="24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FF0000"/>
                </a:solidFill>
              </a:rPr>
              <a:t>oda</a:t>
            </a:r>
            <a:r>
              <a:rPr lang="hu-HU" sz="2400" dirty="0">
                <a:solidFill>
                  <a:srgbClr val="FF0000"/>
                </a:solidFill>
              </a:rPr>
              <a:t>. Hatalmam van arra, hogy odaadjam, és hatalmam van arra, hogy ismét visszavegyem: ezt a </a:t>
            </a:r>
            <a:endParaRPr lang="hu-HU" sz="24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FF0000"/>
                </a:solidFill>
              </a:rPr>
              <a:t>küldetést </a:t>
            </a:r>
            <a:r>
              <a:rPr lang="hu-HU" sz="2400" dirty="0">
                <a:solidFill>
                  <a:srgbClr val="FF0000"/>
                </a:solidFill>
              </a:rPr>
              <a:t>kaptam az én Atyámtól. </a:t>
            </a:r>
            <a:endParaRPr lang="hu-HU" sz="2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5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/>
            </a:r>
            <a:br>
              <a:rPr lang="hu-HU" dirty="0"/>
            </a:br>
            <a:r>
              <a:rPr lang="hu-HU" sz="2800" dirty="0" err="1">
                <a:solidFill>
                  <a:srgbClr val="C00000"/>
                </a:solidFill>
              </a:rPr>
              <a:t>jános</a:t>
            </a:r>
            <a:r>
              <a:rPr lang="hu-HU" sz="2800" dirty="0">
                <a:solidFill>
                  <a:srgbClr val="C00000"/>
                </a:solidFill>
              </a:rPr>
              <a:t> evangéliuma </a:t>
            </a:r>
            <a:r>
              <a:rPr lang="hu-HU" sz="2800" dirty="0" smtClean="0">
                <a:solidFill>
                  <a:srgbClr val="C00000"/>
                </a:solidFill>
              </a:rPr>
              <a:t>10. </a:t>
            </a:r>
            <a:r>
              <a:rPr lang="hu-HU" sz="2800" dirty="0">
                <a:solidFill>
                  <a:srgbClr val="C00000"/>
                </a:solidFill>
              </a:rPr>
              <a:t>rész </a:t>
            </a:r>
            <a:r>
              <a:rPr lang="hu-HU" sz="2800" dirty="0" smtClean="0">
                <a:solidFill>
                  <a:srgbClr val="C00000"/>
                </a:solidFill>
              </a:rPr>
              <a:t>1-21</a:t>
            </a:r>
            <a:r>
              <a:rPr lang="hu-HU" sz="2800" dirty="0" smtClean="0">
                <a:solidFill>
                  <a:srgbClr val="C00000"/>
                </a:solidFill>
              </a:rPr>
              <a:t>.  </a:t>
            </a:r>
            <a:r>
              <a:rPr lang="hu-HU" sz="2800" dirty="0">
                <a:solidFill>
                  <a:srgbClr val="C00000"/>
                </a:solidFill>
              </a:rPr>
              <a:t>versek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53295" y="3423469"/>
            <a:ext cx="1178931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baseline="30000" dirty="0"/>
              <a:t>19</a:t>
            </a:r>
            <a:r>
              <a:rPr lang="hu-HU" sz="2400" dirty="0"/>
              <a:t>Ismét meghasonlás támadt a zsidók között e beszédek miatt. </a:t>
            </a:r>
            <a:r>
              <a:rPr lang="hu-HU" sz="2400" baseline="30000" dirty="0"/>
              <a:t>20</a:t>
            </a:r>
            <a:r>
              <a:rPr lang="hu-HU" sz="2400" dirty="0"/>
              <a:t>Sokan így szóltak közülük: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Ördög </a:t>
            </a:r>
            <a:r>
              <a:rPr lang="hu-HU" sz="2400" dirty="0"/>
              <a:t>van benne, és nincs eszénél: mit hallgattok rá? </a:t>
            </a:r>
            <a:r>
              <a:rPr lang="hu-HU" sz="2400" baseline="30000" dirty="0"/>
              <a:t>21</a:t>
            </a:r>
            <a:r>
              <a:rPr lang="hu-HU" sz="2400" dirty="0"/>
              <a:t>Mások ezt mondták: Nem megszállott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ember </a:t>
            </a:r>
            <a:r>
              <a:rPr lang="hu-HU" sz="2400" dirty="0"/>
              <a:t>beszédei ezek. Vajon meg tudja-e nyitni az ördög a vakok szemét? </a:t>
            </a:r>
            <a:endParaRPr lang="hu-HU" sz="2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84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85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82390" y="804889"/>
            <a:ext cx="9913433" cy="1059305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rgbClr val="C00000"/>
                </a:solidFill>
              </a:rPr>
              <a:t>A pásztorkép összefonódott isten személyével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282389" y="1864194"/>
            <a:ext cx="991343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smtClean="0"/>
              <a:t>Ezért, amikor Jézus azt mondja, hogy Én vagyok a jó Pásztor, akkor az emberek számára félreérthetetlen üzenet volt, hogy Ő Isten (vagy minimum a megígért szabadító)</a:t>
            </a:r>
            <a:endParaRPr lang="hu-HU" sz="2400" i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000" dirty="0" smtClean="0">
                <a:solidFill>
                  <a:srgbClr val="0070C0"/>
                </a:solidFill>
              </a:rPr>
              <a:t>„Mert </a:t>
            </a:r>
            <a:r>
              <a:rPr lang="hu-HU" sz="2000" dirty="0">
                <a:solidFill>
                  <a:srgbClr val="0070C0"/>
                </a:solidFill>
              </a:rPr>
              <a:t>így szól az én Uram, az Úr: Majd én magam keresem meg juhaimat, és én viselem gondjukat. </a:t>
            </a:r>
            <a:r>
              <a:rPr lang="hu-HU" sz="2000" dirty="0" smtClean="0">
                <a:solidFill>
                  <a:srgbClr val="0070C0"/>
                </a:solidFill>
              </a:rPr>
              <a:t>Ahogyan </a:t>
            </a:r>
            <a:r>
              <a:rPr lang="hu-HU" sz="2000" dirty="0">
                <a:solidFill>
                  <a:srgbClr val="0070C0"/>
                </a:solidFill>
              </a:rPr>
              <a:t>a pásztor gondját viseli a nyájnak, amikor ott áll juhai között, amelyek szét voltak szóródva, úgy viselem gondját juhaimnak</a:t>
            </a:r>
            <a:r>
              <a:rPr lang="hu-HU" sz="2000" dirty="0" smtClean="0">
                <a:solidFill>
                  <a:srgbClr val="0070C0"/>
                </a:solidFill>
              </a:rPr>
              <a:t>.” (Ez 34,11-12)</a:t>
            </a:r>
          </a:p>
          <a:p>
            <a:pPr lvl="1"/>
            <a:endParaRPr lang="hu-HU" sz="2000" dirty="0" smtClean="0">
              <a:solidFill>
                <a:srgbClr val="0070C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000" i="1" dirty="0" smtClean="0">
                <a:solidFill>
                  <a:srgbClr val="0070C0"/>
                </a:solidFill>
              </a:rPr>
              <a:t>„Az </a:t>
            </a:r>
            <a:r>
              <a:rPr lang="hu-HU" sz="2000" i="1" dirty="0">
                <a:solidFill>
                  <a:srgbClr val="0070C0"/>
                </a:solidFill>
              </a:rPr>
              <a:t>Úr az én pásztorom, nem </a:t>
            </a:r>
            <a:r>
              <a:rPr lang="hu-HU" sz="2000" i="1" dirty="0" smtClean="0">
                <a:solidFill>
                  <a:srgbClr val="0070C0"/>
                </a:solidFill>
              </a:rPr>
              <a:t>szűkölködöm. Füves </a:t>
            </a:r>
            <a:r>
              <a:rPr lang="hu-HU" sz="2000" i="1" dirty="0">
                <a:solidFill>
                  <a:srgbClr val="0070C0"/>
                </a:solidFill>
              </a:rPr>
              <a:t>legelőkön terelget, csendes vizekhez vezet </a:t>
            </a:r>
            <a:r>
              <a:rPr lang="hu-HU" sz="2000" i="1" dirty="0" smtClean="0">
                <a:solidFill>
                  <a:srgbClr val="0070C0"/>
                </a:solidFill>
              </a:rPr>
              <a:t>engem. Lelkemet </a:t>
            </a:r>
            <a:r>
              <a:rPr lang="hu-HU" sz="2000" i="1" dirty="0">
                <a:solidFill>
                  <a:srgbClr val="0070C0"/>
                </a:solidFill>
              </a:rPr>
              <a:t>felüdíti, igaz ösvényen vezet az ő nevéért. </a:t>
            </a:r>
            <a:r>
              <a:rPr lang="hu-HU" sz="2000" i="1" dirty="0" smtClean="0">
                <a:solidFill>
                  <a:srgbClr val="0070C0"/>
                </a:solidFill>
              </a:rPr>
              <a:t>Ha </a:t>
            </a:r>
            <a:r>
              <a:rPr lang="hu-HU" sz="2000" i="1" dirty="0">
                <a:solidFill>
                  <a:srgbClr val="0070C0"/>
                </a:solidFill>
              </a:rPr>
              <a:t>a halál árnyéka völgyében járok is, nem félek semmi bajtól, mert te velem vagy: </a:t>
            </a:r>
            <a:r>
              <a:rPr lang="hu-HU" sz="2000" i="1" dirty="0" err="1">
                <a:solidFill>
                  <a:srgbClr val="0070C0"/>
                </a:solidFill>
              </a:rPr>
              <a:t>vessződ</a:t>
            </a:r>
            <a:r>
              <a:rPr lang="hu-HU" sz="2000" i="1" dirty="0">
                <a:solidFill>
                  <a:srgbClr val="0070C0"/>
                </a:solidFill>
              </a:rPr>
              <a:t> és botod megvigasztal engem. </a:t>
            </a:r>
            <a:r>
              <a:rPr lang="hu-HU" sz="2000" i="1" dirty="0" smtClean="0">
                <a:solidFill>
                  <a:srgbClr val="0070C0"/>
                </a:solidFill>
              </a:rPr>
              <a:t>Asztalt </a:t>
            </a:r>
            <a:r>
              <a:rPr lang="hu-HU" sz="2000" i="1" dirty="0">
                <a:solidFill>
                  <a:srgbClr val="0070C0"/>
                </a:solidFill>
              </a:rPr>
              <a:t>terítesz nekem ellenségeim szeme láttára. Megkened fejemet olajjal, csordultig van poharam. </a:t>
            </a:r>
            <a:r>
              <a:rPr lang="hu-HU" sz="2000" i="1" dirty="0" smtClean="0">
                <a:solidFill>
                  <a:srgbClr val="0070C0"/>
                </a:solidFill>
              </a:rPr>
              <a:t>Bizony</a:t>
            </a:r>
            <a:r>
              <a:rPr lang="hu-HU" sz="2000" i="1" dirty="0">
                <a:solidFill>
                  <a:srgbClr val="0070C0"/>
                </a:solidFill>
              </a:rPr>
              <a:t>, jóságod és szereteted kísér életem minden napján, és az Úr házában lakom egész életemben</a:t>
            </a:r>
            <a:r>
              <a:rPr lang="hu-HU" sz="2000" i="1" dirty="0" smtClean="0">
                <a:solidFill>
                  <a:srgbClr val="0070C0"/>
                </a:solidFill>
              </a:rPr>
              <a:t>.”</a:t>
            </a:r>
            <a:r>
              <a:rPr lang="hu-HU" sz="2000" dirty="0" smtClean="0">
                <a:solidFill>
                  <a:srgbClr val="0070C0"/>
                </a:solidFill>
              </a:rPr>
              <a:t> (Zsolt 23)</a:t>
            </a:r>
            <a:endParaRPr lang="hu-HU" sz="20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01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82390" y="804889"/>
            <a:ext cx="9913433" cy="1059305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rgbClr val="C00000"/>
                </a:solidFill>
              </a:rPr>
              <a:t>A pásztor, aki oltalmaz és táplál, fenyít és rendet is teremt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282390" y="1947321"/>
            <a:ext cx="991343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/>
              <a:t>Ezékiel 34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400" i="1" dirty="0" smtClean="0">
                <a:solidFill>
                  <a:srgbClr val="0070C0"/>
                </a:solidFill>
              </a:rPr>
              <a:t>„Nem </a:t>
            </a:r>
            <a:r>
              <a:rPr lang="hu-HU" sz="2400" i="1" dirty="0">
                <a:solidFill>
                  <a:srgbClr val="0070C0"/>
                </a:solidFill>
              </a:rPr>
              <a:t>esnek többé zsákmányul a népeknek, és nem falják fel őket a vadállatok, hanem biztonságban laknak, senki sem háborgatja majd </a:t>
            </a:r>
            <a:r>
              <a:rPr lang="hu-HU" sz="2400" i="1" dirty="0" smtClean="0">
                <a:solidFill>
                  <a:srgbClr val="0070C0"/>
                </a:solidFill>
              </a:rPr>
              <a:t>őket. Híres </a:t>
            </a:r>
            <a:r>
              <a:rPr lang="hu-HU" sz="2400" i="1" dirty="0">
                <a:solidFill>
                  <a:srgbClr val="0070C0"/>
                </a:solidFill>
              </a:rPr>
              <a:t>ültetvényt sarjasztok nekik, nem hal éhen többé senki az országban, és nem kell tűrniük többé a népek </a:t>
            </a:r>
            <a:r>
              <a:rPr lang="hu-HU" sz="2400" i="1" dirty="0" smtClean="0">
                <a:solidFill>
                  <a:srgbClr val="0070C0"/>
                </a:solidFill>
              </a:rPr>
              <a:t>gyalázkodását. Akkor </a:t>
            </a:r>
            <a:r>
              <a:rPr lang="hu-HU" sz="2400" i="1" dirty="0">
                <a:solidFill>
                  <a:srgbClr val="0070C0"/>
                </a:solidFill>
              </a:rPr>
              <a:t>majd megtudják, hogy én, az Úr, az ő Istenük, velük vagyok, és hogy ők, Izráel háza, az én népem – így szól az én Uram, az Úr. </a:t>
            </a:r>
            <a:r>
              <a:rPr lang="hu-HU" sz="2400" i="1" dirty="0" smtClean="0">
                <a:solidFill>
                  <a:srgbClr val="0070C0"/>
                </a:solidFill>
              </a:rPr>
              <a:t>Mert </a:t>
            </a:r>
            <a:r>
              <a:rPr lang="hu-HU" sz="2400" i="1" dirty="0">
                <a:solidFill>
                  <a:srgbClr val="0070C0"/>
                </a:solidFill>
              </a:rPr>
              <a:t>ti az én juhaim, az én legelőm nyája vagytok. Emberek vagytok, én pedig Istenetek! – így szól az én Uram, az Úr</a:t>
            </a:r>
            <a:r>
              <a:rPr lang="hu-HU" sz="2400" i="1" dirty="0" smtClean="0">
                <a:solidFill>
                  <a:srgbClr val="0070C0"/>
                </a:solidFill>
              </a:rPr>
              <a:t>.”</a:t>
            </a:r>
            <a:endParaRPr lang="hu-HU" sz="24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54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570" y="-1160634"/>
            <a:ext cx="12250569" cy="817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125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82391" y="804889"/>
            <a:ext cx="9856664" cy="1059305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rgbClr val="C00000"/>
                </a:solidFill>
              </a:rPr>
              <a:t>A pásztor van a juhokért, és nem a juhok a pásztorért 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1447330" y="2010878"/>
            <a:ext cx="9610529" cy="3937340"/>
          </a:xfrm>
        </p:spPr>
        <p:txBody>
          <a:bodyPr numCol="1"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FF0000"/>
                </a:solidFill>
              </a:rPr>
              <a:t>„Bizony</a:t>
            </a:r>
            <a:r>
              <a:rPr lang="hu-HU" sz="2400" dirty="0">
                <a:solidFill>
                  <a:srgbClr val="FF0000"/>
                </a:solidFill>
              </a:rPr>
              <a:t>, bizony, mondom nektek: én vagyok a juhok ajtaja. </a:t>
            </a:r>
            <a:r>
              <a:rPr lang="hu-HU" sz="2400" dirty="0" smtClean="0">
                <a:solidFill>
                  <a:srgbClr val="FF0000"/>
                </a:solidFill>
              </a:rPr>
              <a:t>Aki </a:t>
            </a:r>
            <a:r>
              <a:rPr lang="hu-HU" sz="2400" dirty="0" err="1">
                <a:solidFill>
                  <a:srgbClr val="FF0000"/>
                </a:solidFill>
              </a:rPr>
              <a:t>énelőttem</a:t>
            </a:r>
            <a:r>
              <a:rPr lang="hu-HU" sz="2400" dirty="0">
                <a:solidFill>
                  <a:srgbClr val="FF0000"/>
                </a:solidFill>
              </a:rPr>
              <a:t> jött, mind tolvaj és </a:t>
            </a:r>
            <a:r>
              <a:rPr lang="hu-HU" sz="2400" dirty="0" smtClean="0">
                <a:solidFill>
                  <a:srgbClr val="FF0000"/>
                </a:solidFill>
              </a:rPr>
              <a:t>rabló</a:t>
            </a:r>
            <a:r>
              <a:rPr lang="hu-HU" sz="2400" dirty="0">
                <a:solidFill>
                  <a:srgbClr val="FF0000"/>
                </a:solidFill>
              </a:rPr>
              <a:t>, de a juhok nem is hallgattak rájuk. </a:t>
            </a:r>
            <a:r>
              <a:rPr lang="hu-HU" sz="2400" dirty="0" smtClean="0">
                <a:solidFill>
                  <a:srgbClr val="FF0000"/>
                </a:solidFill>
              </a:rPr>
              <a:t>Én </a:t>
            </a:r>
            <a:r>
              <a:rPr lang="hu-HU" sz="2400" dirty="0">
                <a:solidFill>
                  <a:srgbClr val="FF0000"/>
                </a:solidFill>
              </a:rPr>
              <a:t>vagyok az ajtó: ha valaki rajtam át megy be, az </a:t>
            </a:r>
            <a:r>
              <a:rPr lang="hu-HU" sz="2400" dirty="0" err="1" smtClean="0">
                <a:solidFill>
                  <a:srgbClr val="FF0000"/>
                </a:solidFill>
              </a:rPr>
              <a:t>megtartatik</a:t>
            </a:r>
            <a:r>
              <a:rPr lang="hu-HU" sz="2400" dirty="0">
                <a:solidFill>
                  <a:srgbClr val="FF0000"/>
                </a:solidFill>
              </a:rPr>
              <a:t>, bejár és kijár, és legelőre talál. </a:t>
            </a:r>
            <a:r>
              <a:rPr lang="hu-HU" sz="2400" dirty="0" smtClean="0">
                <a:solidFill>
                  <a:srgbClr val="0070C0"/>
                </a:solidFill>
              </a:rPr>
              <a:t>A </a:t>
            </a:r>
            <a:r>
              <a:rPr lang="hu-HU" sz="2400" dirty="0">
                <a:solidFill>
                  <a:srgbClr val="0070C0"/>
                </a:solidFill>
              </a:rPr>
              <a:t>tolvaj csak azért jön, hogy lopjon, </a:t>
            </a:r>
            <a:r>
              <a:rPr lang="hu-HU" sz="2400" dirty="0" err="1">
                <a:solidFill>
                  <a:srgbClr val="0070C0"/>
                </a:solidFill>
              </a:rPr>
              <a:t>öljön</a:t>
            </a:r>
            <a:r>
              <a:rPr lang="hu-HU" sz="2400" dirty="0">
                <a:solidFill>
                  <a:srgbClr val="0070C0"/>
                </a:solidFill>
              </a:rPr>
              <a:t> és </a:t>
            </a:r>
            <a:r>
              <a:rPr lang="hu-HU" sz="2400" dirty="0" smtClean="0">
                <a:solidFill>
                  <a:srgbClr val="0070C0"/>
                </a:solidFill>
              </a:rPr>
              <a:t>pusztítson</a:t>
            </a:r>
            <a:r>
              <a:rPr lang="hu-HU" sz="2400" dirty="0">
                <a:solidFill>
                  <a:srgbClr val="0070C0"/>
                </a:solidFill>
              </a:rPr>
              <a:t>; én azért jöttem, hogy </a:t>
            </a:r>
            <a:r>
              <a:rPr lang="hu-HU" sz="2400" dirty="0" smtClean="0">
                <a:solidFill>
                  <a:srgbClr val="0070C0"/>
                </a:solidFill>
              </a:rPr>
              <a:t>életük </a:t>
            </a:r>
            <a:r>
              <a:rPr lang="hu-HU" sz="2400" dirty="0">
                <a:solidFill>
                  <a:srgbClr val="0070C0"/>
                </a:solidFill>
              </a:rPr>
              <a:t>legyen, sőt bőségben éljenek</a:t>
            </a:r>
            <a:r>
              <a:rPr lang="hu-HU" sz="2400" dirty="0" smtClean="0">
                <a:solidFill>
                  <a:srgbClr val="0070C0"/>
                </a:solidFill>
              </a:rPr>
              <a:t>.”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2400" dirty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0070C0"/>
                </a:solidFill>
              </a:rPr>
              <a:t>„Én </a:t>
            </a:r>
            <a:r>
              <a:rPr lang="hu-HU" sz="2400" dirty="0">
                <a:solidFill>
                  <a:srgbClr val="0070C0"/>
                </a:solidFill>
              </a:rPr>
              <a:t>vagyok a jó pásztor. A jó pásztor életét adja a juhokért. </a:t>
            </a:r>
            <a:r>
              <a:rPr lang="hu-HU" sz="2400" dirty="0" smtClean="0">
                <a:solidFill>
                  <a:srgbClr val="0070C0"/>
                </a:solidFill>
              </a:rPr>
              <a:t>Aki </a:t>
            </a:r>
            <a:r>
              <a:rPr lang="hu-HU" sz="2400" dirty="0">
                <a:solidFill>
                  <a:srgbClr val="0070C0"/>
                </a:solidFill>
              </a:rPr>
              <a:t>béres és nem pásztor, </a:t>
            </a:r>
            <a:r>
              <a:rPr lang="hu-HU" sz="2400" dirty="0" smtClean="0">
                <a:solidFill>
                  <a:srgbClr val="0070C0"/>
                </a:solidFill>
              </a:rPr>
              <a:t>akinek a </a:t>
            </a:r>
            <a:r>
              <a:rPr lang="hu-HU" sz="2400" dirty="0">
                <a:solidFill>
                  <a:srgbClr val="0070C0"/>
                </a:solidFill>
              </a:rPr>
              <a:t>juhok nem tulajdonai, az látva, hogy jön a farkas, elhagyja a juhokat, és elfut, a farkas pedig </a:t>
            </a:r>
            <a:r>
              <a:rPr lang="hu-HU" sz="2400" dirty="0" smtClean="0">
                <a:solidFill>
                  <a:srgbClr val="0070C0"/>
                </a:solidFill>
              </a:rPr>
              <a:t>elragadja </a:t>
            </a:r>
            <a:r>
              <a:rPr lang="hu-HU" sz="2400" dirty="0">
                <a:solidFill>
                  <a:srgbClr val="0070C0"/>
                </a:solidFill>
              </a:rPr>
              <a:t>és szétkergeti őket. </a:t>
            </a:r>
            <a:r>
              <a:rPr lang="hu-HU" sz="2400" dirty="0" smtClean="0">
                <a:solidFill>
                  <a:srgbClr val="0070C0"/>
                </a:solidFill>
              </a:rPr>
              <a:t>A </a:t>
            </a:r>
            <a:r>
              <a:rPr lang="hu-HU" sz="2400" dirty="0">
                <a:solidFill>
                  <a:srgbClr val="0070C0"/>
                </a:solidFill>
              </a:rPr>
              <a:t>béres azért fut el, mert csak béres, és nem törődik a </a:t>
            </a:r>
            <a:r>
              <a:rPr lang="hu-HU" sz="2400" dirty="0" smtClean="0">
                <a:solidFill>
                  <a:srgbClr val="0070C0"/>
                </a:solidFill>
              </a:rPr>
              <a:t>juhokkal. Én </a:t>
            </a:r>
            <a:r>
              <a:rPr lang="hu-HU" sz="2400" dirty="0">
                <a:solidFill>
                  <a:srgbClr val="0070C0"/>
                </a:solidFill>
              </a:rPr>
              <a:t>vagyok a jó pásztor, én ismerem az enyéimet, és az enyéim ismernek engem, </a:t>
            </a:r>
            <a:r>
              <a:rPr lang="hu-HU" sz="2400" dirty="0" smtClean="0">
                <a:solidFill>
                  <a:srgbClr val="0070C0"/>
                </a:solidFill>
              </a:rPr>
              <a:t>ahogyan </a:t>
            </a:r>
            <a:r>
              <a:rPr lang="hu-HU" sz="2400" dirty="0">
                <a:solidFill>
                  <a:srgbClr val="0070C0"/>
                </a:solidFill>
              </a:rPr>
              <a:t>az </a:t>
            </a:r>
            <a:r>
              <a:rPr lang="hu-HU" sz="2400" dirty="0" smtClean="0">
                <a:solidFill>
                  <a:srgbClr val="0070C0"/>
                </a:solidFill>
              </a:rPr>
              <a:t>Atya </a:t>
            </a:r>
            <a:r>
              <a:rPr lang="hu-HU" sz="2400" dirty="0">
                <a:solidFill>
                  <a:srgbClr val="0070C0"/>
                </a:solidFill>
              </a:rPr>
              <a:t>ismer engem, én is úgy ismerem az Atyát, és én életemet adom a juhokért</a:t>
            </a:r>
            <a:r>
              <a:rPr lang="hu-HU" sz="2400" dirty="0" smtClean="0">
                <a:solidFill>
                  <a:srgbClr val="0070C0"/>
                </a:solidFill>
              </a:rPr>
              <a:t>.”</a:t>
            </a:r>
            <a:endParaRPr lang="hu-H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66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82390" y="804889"/>
            <a:ext cx="9913433" cy="1059305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C00000"/>
                </a:solidFill>
              </a:rPr>
              <a:t>Mit mond el neked a jó pásztornak a képe istenről és rólad?</a:t>
            </a:r>
            <a:r>
              <a:rPr lang="hu-HU" dirty="0" smtClean="0">
                <a:solidFill>
                  <a:srgbClr val="C00000"/>
                </a:solidFill>
              </a:rPr>
              <a:t/>
            </a:r>
            <a:br>
              <a:rPr lang="hu-HU" dirty="0" smtClean="0">
                <a:solidFill>
                  <a:srgbClr val="C00000"/>
                </a:solidFill>
              </a:rPr>
            </a:br>
            <a:endParaRPr lang="hu-HU" sz="2400" dirty="0"/>
          </a:p>
        </p:txBody>
      </p:sp>
      <p:sp>
        <p:nvSpPr>
          <p:cNvPr id="5" name="Szövegdoboz 4"/>
          <p:cNvSpPr txBox="1"/>
          <p:nvPr/>
        </p:nvSpPr>
        <p:spPr>
          <a:xfrm>
            <a:off x="1282390" y="1968832"/>
            <a:ext cx="9913433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A metaforának mely részlete jelenti a legtöbbet számodra?</a:t>
            </a:r>
            <a:endParaRPr lang="hu-HU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dirty="0" smtClean="0">
                <a:solidFill>
                  <a:srgbClr val="FF0000"/>
                </a:solidFill>
              </a:rPr>
              <a:t>g</a:t>
            </a:r>
            <a:r>
              <a:rPr lang="hu-HU" sz="2200" dirty="0" smtClean="0">
                <a:solidFill>
                  <a:srgbClr val="FF0000"/>
                </a:solidFill>
              </a:rPr>
              <a:t>ondoskodás a gyenge, sérült és beteg juhokról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dirty="0">
                <a:solidFill>
                  <a:srgbClr val="FF0000"/>
                </a:solidFill>
              </a:rPr>
              <a:t>a</a:t>
            </a:r>
            <a:r>
              <a:rPr lang="hu-HU" sz="2200" dirty="0" smtClean="0">
                <a:solidFill>
                  <a:srgbClr val="FF0000"/>
                </a:solidFill>
              </a:rPr>
              <a:t>z elkóborolt bárány megkeresése és visszavitele a nyájba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dirty="0">
                <a:solidFill>
                  <a:srgbClr val="FF0000"/>
                </a:solidFill>
              </a:rPr>
              <a:t>füves legelő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dirty="0">
                <a:solidFill>
                  <a:srgbClr val="FF0000"/>
                </a:solidFill>
              </a:rPr>
              <a:t>hűs </a:t>
            </a:r>
            <a:r>
              <a:rPr lang="hu-HU" sz="2200" dirty="0" smtClean="0">
                <a:solidFill>
                  <a:srgbClr val="FF0000"/>
                </a:solidFill>
              </a:rPr>
              <a:t>víz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dirty="0" smtClean="0">
                <a:solidFill>
                  <a:srgbClr val="FF0000"/>
                </a:solidFill>
              </a:rPr>
              <a:t>a pásztor megnyugtató hangja</a:t>
            </a:r>
            <a:endParaRPr lang="hu-HU" sz="2200" dirty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dirty="0" smtClean="0">
                <a:solidFill>
                  <a:srgbClr val="FF0000"/>
                </a:solidFill>
              </a:rPr>
              <a:t>a</a:t>
            </a:r>
            <a:r>
              <a:rPr lang="hu-HU" sz="2200" dirty="0" smtClean="0">
                <a:solidFill>
                  <a:srgbClr val="FF0000"/>
                </a:solidFill>
              </a:rPr>
              <a:t> pásztorbot, amely megfenyít, ha bántod a társad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dirty="0">
                <a:solidFill>
                  <a:srgbClr val="FF0000"/>
                </a:solidFill>
              </a:rPr>
              <a:t>a</a:t>
            </a:r>
            <a:r>
              <a:rPr lang="hu-HU" sz="2200" dirty="0" smtClean="0">
                <a:solidFill>
                  <a:srgbClr val="FF0000"/>
                </a:solidFill>
              </a:rPr>
              <a:t> pásztorbot, mely megvéd a farkasoktól és a tolvajoktól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dirty="0">
                <a:solidFill>
                  <a:srgbClr val="FF0000"/>
                </a:solidFill>
              </a:rPr>
              <a:t>a</a:t>
            </a:r>
            <a:r>
              <a:rPr lang="hu-HU" sz="2200" dirty="0" smtClean="0">
                <a:solidFill>
                  <a:srgbClr val="FF0000"/>
                </a:solidFill>
              </a:rPr>
              <a:t> békésen legelésző nyáj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dirty="0">
                <a:solidFill>
                  <a:srgbClr val="FF0000"/>
                </a:solidFill>
              </a:rPr>
              <a:t>a</a:t>
            </a:r>
            <a:r>
              <a:rPr lang="hu-HU" sz="2200" dirty="0" smtClean="0">
                <a:solidFill>
                  <a:srgbClr val="FF0000"/>
                </a:solidFill>
              </a:rPr>
              <a:t>z akol védelme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dirty="0" smtClean="0">
                <a:solidFill>
                  <a:srgbClr val="FF0000"/>
                </a:solidFill>
              </a:rPr>
              <a:t>a pásztor önfeláldozó szeretete</a:t>
            </a:r>
            <a:endParaRPr lang="hu-HU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22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2388"/>
            <a:ext cx="12192000" cy="696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82390" y="804889"/>
            <a:ext cx="9913433" cy="1059305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rgbClr val="C00000"/>
                </a:solidFill>
              </a:rPr>
              <a:t>Befejezés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1447330" y="2010878"/>
            <a:ext cx="9579257" cy="3953987"/>
          </a:xfrm>
        </p:spPr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r>
              <a:rPr lang="hu-HU" sz="5400" dirty="0" smtClean="0">
                <a:solidFill>
                  <a:srgbClr val="C00000"/>
                </a:solidFill>
              </a:rPr>
              <a:t>AZ ÚR AZ ÉN PÁSZTOROM!</a:t>
            </a:r>
          </a:p>
          <a:p>
            <a:pPr marL="457200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0070C0"/>
                </a:solidFill>
              </a:rPr>
              <a:t>Táplálja lelkem</a:t>
            </a:r>
          </a:p>
          <a:p>
            <a:pPr marL="457200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0070C0"/>
                </a:solidFill>
              </a:rPr>
              <a:t>Megnyugtat</a:t>
            </a:r>
          </a:p>
          <a:p>
            <a:pPr marL="457200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0070C0"/>
                </a:solidFill>
              </a:rPr>
              <a:t>Megvidámít</a:t>
            </a:r>
          </a:p>
          <a:p>
            <a:pPr marL="457200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0070C0"/>
                </a:solidFill>
              </a:rPr>
              <a:t>Biztonságban vezet</a:t>
            </a:r>
          </a:p>
          <a:p>
            <a:pPr marL="457200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0070C0"/>
                </a:solidFill>
              </a:rPr>
              <a:t>Velem van a bajban</a:t>
            </a:r>
          </a:p>
          <a:p>
            <a:pPr marL="457200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>
                <a:solidFill>
                  <a:srgbClr val="0070C0"/>
                </a:solidFill>
              </a:rPr>
              <a:t>Megvigasztal</a:t>
            </a:r>
          </a:p>
          <a:p>
            <a:pPr marL="457200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err="1" smtClean="0">
                <a:solidFill>
                  <a:srgbClr val="0070C0"/>
                </a:solidFill>
              </a:rPr>
              <a:t>Bővölködővé</a:t>
            </a:r>
            <a:r>
              <a:rPr lang="hu-HU" sz="2400" dirty="0" smtClean="0">
                <a:solidFill>
                  <a:srgbClr val="0070C0"/>
                </a:solidFill>
              </a:rPr>
              <a:t> tesz</a:t>
            </a:r>
          </a:p>
          <a:p>
            <a:pPr marL="457200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0070C0"/>
                </a:solidFill>
              </a:rPr>
              <a:t>Megszégyeníti ellenségeimet</a:t>
            </a:r>
            <a:endParaRPr lang="hu-HU" sz="2400" dirty="0" smtClean="0">
              <a:solidFill>
                <a:srgbClr val="0070C0"/>
              </a:solidFill>
            </a:endParaRPr>
          </a:p>
          <a:p>
            <a:pPr marL="457200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0070C0"/>
                </a:solidFill>
              </a:rPr>
              <a:t>Jósága és szeretete kísér minden nap</a:t>
            </a:r>
            <a:endParaRPr lang="hu-H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42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TM10001114[[fn=Galéria]]</Template>
  <TotalTime>13347</TotalTime>
  <Words>1084</Words>
  <Application>Microsoft Office PowerPoint</Application>
  <PresentationFormat>Szélesvásznú</PresentationFormat>
  <Paragraphs>67</Paragraphs>
  <Slides>12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6" baseType="lpstr">
      <vt:lpstr>Arial</vt:lpstr>
      <vt:lpstr>Calibri</vt:lpstr>
      <vt:lpstr>Gill Sans MT</vt:lpstr>
      <vt:lpstr>Gallery</vt:lpstr>
      <vt:lpstr>Jézus a jó pásztor</vt:lpstr>
      <vt:lpstr> jános evangéliuma 10. rész 1-21.  versek</vt:lpstr>
      <vt:lpstr> jános evangéliuma 10. rész 1-21.  versek</vt:lpstr>
      <vt:lpstr> jános evangéliuma 10. rész 1-21.  versek</vt:lpstr>
      <vt:lpstr>PowerPoint-bemutató</vt:lpstr>
      <vt:lpstr>A pásztorkép összefonódott isten személyével</vt:lpstr>
      <vt:lpstr>A pásztor, aki oltalmaz és táplál, fenyít és rendet is teremt</vt:lpstr>
      <vt:lpstr>PowerPoint-bemutató</vt:lpstr>
      <vt:lpstr>A pásztor van a juhokért, és nem a juhok a pásztorért </vt:lpstr>
      <vt:lpstr>Mit mond el neked a jó pásztornak a képe istenről és rólad? </vt:lpstr>
      <vt:lpstr>PowerPoint-bemutató</vt:lpstr>
      <vt:lpstr>Befejezés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tékozló fiú</dc:title>
  <dc:creator>Hivatal</dc:creator>
  <cp:lastModifiedBy>Hivatal</cp:lastModifiedBy>
  <cp:revision>1105</cp:revision>
  <cp:lastPrinted>2026-05-23T22:38:03Z</cp:lastPrinted>
  <dcterms:created xsi:type="dcterms:W3CDTF">2020-09-26T18:34:06Z</dcterms:created>
  <dcterms:modified xsi:type="dcterms:W3CDTF">2026-09-05T23:28:03Z</dcterms:modified>
</cp:coreProperties>
</file>