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92" r:id="rId3"/>
    <p:sldId id="375" r:id="rId4"/>
    <p:sldId id="396" r:id="rId5"/>
    <p:sldId id="391" r:id="rId6"/>
    <p:sldId id="395" r:id="rId7"/>
    <p:sldId id="354" r:id="rId8"/>
    <p:sldId id="388" r:id="rId9"/>
    <p:sldId id="39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2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0AA7C-D6D9-47A1-957F-AE1FD420E583}" type="datetimeFigureOut">
              <a:rPr lang="hu-HU" smtClean="0"/>
              <a:t>2026. 08. 29.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7454-6CD4-40EA-AA78-DFF3366CDF5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928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5E56D-A941-4D5E-A5DE-0EF8E59BEA46}" type="datetimeFigureOut">
              <a:rPr lang="hu-HU" smtClean="0"/>
              <a:t>2026. 08. 29.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6AB7-9312-4745-8F1D-B298FA6D98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695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0683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177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4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Jézus </a:t>
            </a:r>
            <a:r>
              <a:rPr lang="hu-HU" sz="3600" dirty="0" smtClean="0"/>
              <a:t>lát téged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C00000"/>
                </a:solidFill>
              </a:rPr>
              <a:t>A </a:t>
            </a:r>
            <a:r>
              <a:rPr lang="hu-HU" sz="2800" dirty="0" smtClean="0">
                <a:solidFill>
                  <a:srgbClr val="C00000"/>
                </a:solidFill>
              </a:rPr>
              <a:t>hited kedves Jézus számára</a:t>
            </a:r>
            <a:endParaRPr lang="hu-H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 smtClean="0">
                <a:solidFill>
                  <a:srgbClr val="C00000"/>
                </a:solidFill>
              </a:rPr>
              <a:t>jános</a:t>
            </a:r>
            <a:r>
              <a:rPr lang="hu-HU" sz="2800" dirty="0" smtClean="0">
                <a:solidFill>
                  <a:srgbClr val="C00000"/>
                </a:solidFill>
              </a:rPr>
              <a:t> evangéliuma 9. rész </a:t>
            </a:r>
            <a:r>
              <a:rPr lang="hu-HU" sz="2800" dirty="0" smtClean="0">
                <a:solidFill>
                  <a:srgbClr val="C00000"/>
                </a:solidFill>
              </a:rPr>
              <a:t>24-41.  </a:t>
            </a:r>
            <a:r>
              <a:rPr lang="hu-HU" sz="2800" dirty="0" smtClean="0">
                <a:solidFill>
                  <a:srgbClr val="C00000"/>
                </a:solidFill>
              </a:rPr>
              <a:t>versek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2130807"/>
            <a:ext cx="1206676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24</a:t>
            </a:r>
            <a:r>
              <a:rPr lang="hu-HU" sz="2400" dirty="0"/>
              <a:t>Odahívták tehát másodszor is azt az embert, aki nemrég még vak volt, és ezt mondták neki: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err="1" smtClean="0"/>
              <a:t>Dicsőítsd</a:t>
            </a:r>
            <a:r>
              <a:rPr lang="hu-HU" sz="2400" dirty="0" smtClean="0"/>
              <a:t> </a:t>
            </a:r>
            <a:r>
              <a:rPr lang="hu-HU" sz="2400" dirty="0"/>
              <a:t>az Istent: mi tudjuk, hogy ez az ember bűnös. </a:t>
            </a:r>
            <a:r>
              <a:rPr lang="hu-HU" sz="2400" baseline="30000" dirty="0" smtClean="0"/>
              <a:t>25</a:t>
            </a:r>
            <a:r>
              <a:rPr lang="hu-HU" sz="2400" dirty="0" smtClean="0"/>
              <a:t>Ő </a:t>
            </a:r>
            <a:r>
              <a:rPr lang="hu-HU" sz="2400" dirty="0"/>
              <a:t>így válaszolt: Hogy bűnös-e, nem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tudom</a:t>
            </a:r>
            <a:r>
              <a:rPr lang="hu-HU" sz="2400" dirty="0"/>
              <a:t>. Egyet tudok: bár vak voltam, most látok. </a:t>
            </a:r>
            <a:r>
              <a:rPr lang="hu-HU" sz="2400" baseline="30000" dirty="0"/>
              <a:t>26</a:t>
            </a:r>
            <a:r>
              <a:rPr lang="hu-HU" sz="2400" dirty="0"/>
              <a:t>Ekkor megkérdezték tőle: Mit tett veled?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Hogyan </a:t>
            </a:r>
            <a:r>
              <a:rPr lang="hu-HU" sz="2400" dirty="0"/>
              <a:t>nyitotta meg a szemedet? </a:t>
            </a:r>
            <a:r>
              <a:rPr lang="hu-HU" sz="2400" baseline="30000" dirty="0"/>
              <a:t>27</a:t>
            </a:r>
            <a:r>
              <a:rPr lang="hu-HU" sz="2400" dirty="0"/>
              <a:t>Ő így válaszolt: Megmondtam már nektek, de nem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hallgattatok </a:t>
            </a:r>
            <a:r>
              <a:rPr lang="hu-HU" sz="2400" dirty="0"/>
              <a:t>rám. Miért akarjátok ismét hallani? Talán ti is a tanítványai akartok lenni?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/>
              <a:t>28</a:t>
            </a:r>
            <a:r>
              <a:rPr lang="hu-HU" sz="2400" dirty="0" smtClean="0"/>
              <a:t>Megszidták</a:t>
            </a:r>
            <a:r>
              <a:rPr lang="hu-HU" sz="2400" dirty="0"/>
              <a:t>, és ezt mondták: Te vagy az ő tanítványa, mi Mózes tanítványai vagyunk. </a:t>
            </a:r>
            <a:r>
              <a:rPr lang="hu-HU" sz="2400" baseline="30000" dirty="0"/>
              <a:t>29</a:t>
            </a:r>
            <a:r>
              <a:rPr lang="hu-HU" sz="2400" dirty="0"/>
              <a:t>Mi tudjuk</a:t>
            </a:r>
            <a:r>
              <a:rPr lang="hu-HU" sz="2400" dirty="0" smtClean="0"/>
              <a:t>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hogy </a:t>
            </a:r>
            <a:r>
              <a:rPr lang="hu-HU" sz="2400" dirty="0"/>
              <a:t>Mózeshez szólt az Isten, de erről azt sem tudjuk, honnan való. </a:t>
            </a:r>
            <a:r>
              <a:rPr lang="hu-HU" sz="2400" baseline="30000" dirty="0"/>
              <a:t>30</a:t>
            </a:r>
            <a:r>
              <a:rPr lang="hu-HU" sz="2400" dirty="0"/>
              <a:t>Az ember így válaszolt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nekik</a:t>
            </a:r>
            <a:r>
              <a:rPr lang="hu-HU" sz="2400" dirty="0"/>
              <a:t>: Ebben az a csodálatos, hogy ti nem tudjátok, honnan való, mégis megnyitotta a szememet</a:t>
            </a:r>
            <a:r>
              <a:rPr lang="hu-HU" sz="24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/>
              <a:t>31</a:t>
            </a:r>
            <a:r>
              <a:rPr lang="hu-HU" sz="2400" dirty="0" smtClean="0"/>
              <a:t>Tudjuk</a:t>
            </a:r>
            <a:r>
              <a:rPr lang="hu-HU" sz="2400" dirty="0"/>
              <a:t>, hogy Isten nem hallgat meg bűnösöket; de ha valaki istenfélő, és az ő akaratát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cselekszi</a:t>
            </a:r>
            <a:r>
              <a:rPr lang="hu-HU" sz="2400" dirty="0"/>
              <a:t>, azt meghallgatja.</a:t>
            </a:r>
            <a:endParaRPr lang="hu-HU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>
                <a:solidFill>
                  <a:srgbClr val="C00000"/>
                </a:solidFill>
              </a:rPr>
              <a:t>jános</a:t>
            </a:r>
            <a:r>
              <a:rPr lang="hu-HU" sz="2800" dirty="0">
                <a:solidFill>
                  <a:srgbClr val="C00000"/>
                </a:solidFill>
              </a:rPr>
              <a:t> evangéliuma 9. rész </a:t>
            </a:r>
            <a:r>
              <a:rPr lang="hu-HU" sz="2800" dirty="0" smtClean="0">
                <a:solidFill>
                  <a:srgbClr val="C00000"/>
                </a:solidFill>
              </a:rPr>
              <a:t>24-41.  </a:t>
            </a:r>
            <a:r>
              <a:rPr lang="hu-HU" sz="2800" dirty="0">
                <a:solidFill>
                  <a:srgbClr val="C00000"/>
                </a:solidFill>
              </a:rPr>
              <a:t>versek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2130807"/>
            <a:ext cx="1208209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32</a:t>
            </a:r>
            <a:r>
              <a:rPr lang="hu-HU" sz="2400" dirty="0"/>
              <a:t>Örök idők óta nem hallott olyat senki, hogy valaki megnyitotta volna egy vakon született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ember </a:t>
            </a:r>
            <a:r>
              <a:rPr lang="hu-HU" sz="2400" dirty="0"/>
              <a:t>szemét. </a:t>
            </a:r>
            <a:r>
              <a:rPr lang="hu-HU" sz="2400" baseline="30000" dirty="0"/>
              <a:t>33</a:t>
            </a:r>
            <a:r>
              <a:rPr lang="hu-HU" sz="2400" dirty="0"/>
              <a:t>Ha ő nem volna Istentől való, semmit sem tudott volna tenni. </a:t>
            </a:r>
            <a:r>
              <a:rPr lang="hu-HU" sz="2400" baseline="30000" dirty="0"/>
              <a:t>34</a:t>
            </a:r>
            <a:r>
              <a:rPr lang="hu-HU" sz="2400" dirty="0"/>
              <a:t>Erre így </a:t>
            </a:r>
            <a:r>
              <a:rPr lang="hu-HU" sz="2400" dirty="0" smtClean="0"/>
              <a:t>feleltek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neki</a:t>
            </a:r>
            <a:r>
              <a:rPr lang="hu-HU" sz="2400" dirty="0"/>
              <a:t>: Te mindenestől bűnben születtél, és te tanítasz minket? És kiközösítették.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/>
              <a:t>35</a:t>
            </a:r>
            <a:r>
              <a:rPr lang="hu-HU" sz="2400" dirty="0" smtClean="0"/>
              <a:t>Meghallotta </a:t>
            </a:r>
            <a:r>
              <a:rPr lang="hu-HU" sz="2400" dirty="0"/>
              <a:t>Jézus, hogy kiközösítették, és amikor találkozott vele, megkérdezte tőle: </a:t>
            </a:r>
            <a:r>
              <a:rPr lang="hu-HU" sz="2400" dirty="0">
                <a:solidFill>
                  <a:srgbClr val="FF0000"/>
                </a:solidFill>
              </a:rPr>
              <a:t>Hiszel </a:t>
            </a:r>
            <a:r>
              <a:rPr lang="hu-HU" sz="2400" dirty="0" smtClean="0">
                <a:solidFill>
                  <a:srgbClr val="FF0000"/>
                </a:solidFill>
              </a:rPr>
              <a:t>te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az </a:t>
            </a:r>
            <a:r>
              <a:rPr lang="hu-HU" sz="2400" dirty="0">
                <a:solidFill>
                  <a:srgbClr val="FF0000"/>
                </a:solidFill>
              </a:rPr>
              <a:t>Emberfiában? </a:t>
            </a:r>
            <a:r>
              <a:rPr lang="hu-HU" sz="2400" baseline="30000" dirty="0"/>
              <a:t>36</a:t>
            </a:r>
            <a:r>
              <a:rPr lang="hu-HU" sz="2400" dirty="0"/>
              <a:t>Ő így válaszolt: Ki az, Uram, hogy higgyek benne? </a:t>
            </a:r>
            <a:r>
              <a:rPr lang="hu-HU" sz="2400" baseline="30000" dirty="0"/>
              <a:t>37</a:t>
            </a:r>
            <a:r>
              <a:rPr lang="hu-HU" sz="2400" dirty="0"/>
              <a:t>Jézus így felelt neki: </a:t>
            </a:r>
            <a:r>
              <a:rPr lang="hu-HU" sz="2400" dirty="0" smtClean="0">
                <a:solidFill>
                  <a:srgbClr val="FF0000"/>
                </a:solidFill>
              </a:rPr>
              <a:t>Látod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őt</a:t>
            </a:r>
            <a:r>
              <a:rPr lang="hu-HU" sz="2400" dirty="0">
                <a:solidFill>
                  <a:srgbClr val="FF0000"/>
                </a:solidFill>
              </a:rPr>
              <a:t>, és ő az, aki veled beszél. </a:t>
            </a:r>
            <a:r>
              <a:rPr lang="hu-HU" sz="2400" baseline="30000" dirty="0"/>
              <a:t>38</a:t>
            </a:r>
            <a:r>
              <a:rPr lang="hu-HU" sz="2400" dirty="0"/>
              <a:t>Erre az így szólt: Hiszek, Uram. És leborulva imádta őt. </a:t>
            </a:r>
            <a:r>
              <a:rPr lang="hu-HU" sz="2400" baseline="30000" dirty="0"/>
              <a:t>39</a:t>
            </a:r>
            <a:r>
              <a:rPr lang="hu-HU" sz="2400" dirty="0"/>
              <a:t>Jézus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pedig </a:t>
            </a:r>
            <a:r>
              <a:rPr lang="hu-HU" sz="2400" dirty="0"/>
              <a:t>ezt mondta: </a:t>
            </a:r>
            <a:r>
              <a:rPr lang="hu-HU" sz="2400" dirty="0">
                <a:solidFill>
                  <a:srgbClr val="FF0000"/>
                </a:solidFill>
              </a:rPr>
              <a:t>Én ítéletre jöttem e világra, hogy akik nem látnak, lássanak, és akik látnak,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vakká </a:t>
            </a:r>
            <a:r>
              <a:rPr lang="hu-HU" sz="2400" dirty="0">
                <a:solidFill>
                  <a:srgbClr val="FF0000"/>
                </a:solidFill>
              </a:rPr>
              <a:t>legyenek</a:t>
            </a:r>
            <a:r>
              <a:rPr lang="hu-HU" sz="2400" dirty="0" smtClean="0">
                <a:solidFill>
                  <a:srgbClr val="FF0000"/>
                </a:solidFill>
              </a:rPr>
              <a:t>. </a:t>
            </a:r>
            <a:r>
              <a:rPr lang="hu-HU" sz="2400" baseline="30000" dirty="0"/>
              <a:t>40</a:t>
            </a:r>
            <a:r>
              <a:rPr lang="hu-HU" sz="2400" dirty="0"/>
              <a:t>Meghallották ezt azok a farizeusok, akik a közelében voltak, és ezt kérdezték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tőle</a:t>
            </a:r>
            <a:r>
              <a:rPr lang="hu-HU" sz="2400" dirty="0"/>
              <a:t>: Talán mi is vakok vagyunk? </a:t>
            </a:r>
            <a:r>
              <a:rPr lang="hu-HU" sz="2400" baseline="30000" dirty="0"/>
              <a:t>41</a:t>
            </a:r>
            <a:r>
              <a:rPr lang="hu-HU" sz="2400" dirty="0"/>
              <a:t>Jézus ezt mondta nekik: </a:t>
            </a:r>
            <a:r>
              <a:rPr lang="hu-HU" sz="2400" dirty="0">
                <a:solidFill>
                  <a:srgbClr val="FF0000"/>
                </a:solidFill>
              </a:rPr>
              <a:t>Ha vakok volnátok, nem volna </a:t>
            </a: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bűnötök</a:t>
            </a:r>
            <a:r>
              <a:rPr lang="hu-HU" sz="2400" dirty="0">
                <a:solidFill>
                  <a:srgbClr val="FF0000"/>
                </a:solidFill>
              </a:rPr>
              <a:t>, mivel azonban most azt mondjátok: látunk, megmarad a bűnötök. </a:t>
            </a:r>
            <a:endParaRPr lang="hu-HU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Akik azt hiszik, látnak, vakok maradnak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89" y="1864194"/>
            <a:ext cx="991343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/>
              <a:t>az életüket építették fel a hamis meggyőződéseikre, amiről, ha el kell ismerniük, hogy tévedés, akkor összeomlik az életük, és mindent újra kell kezdeniük – márpedig az nagyon nehéz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/>
              <a:t>í</a:t>
            </a:r>
            <a:r>
              <a:rPr lang="hu-HU" sz="2200" i="1" dirty="0" smtClean="0"/>
              <a:t>gy maradt a vakon született megbélyegzése és kiközösítése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 smtClean="0"/>
              <a:t>önigazultságuk és vélt igazságuk határozott, olykor harcias védelme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/>
              <a:t>a</a:t>
            </a:r>
            <a:r>
              <a:rPr lang="hu-HU" sz="2200" i="1" dirty="0" smtClean="0"/>
              <a:t>z életgyakorlatuk felülvizsgálatának határozott elutasítása, s nemcsak a tükröt igyekeztek összetörni, amit Jézus eléjük tartott, hanem magát Jézust is</a:t>
            </a:r>
            <a:endParaRPr lang="hu-HU" sz="22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 smtClean="0">
                <a:solidFill>
                  <a:srgbClr val="0070C0"/>
                </a:solidFill>
              </a:rPr>
              <a:t>AKIK AZT HISZIK, HOGY LÁTNAK, ÖNMAGUK IGAZSÁGÁNAK VAKSÁGÁBAN </a:t>
            </a:r>
            <a:r>
              <a:rPr lang="hu-HU" sz="2200" i="1" dirty="0" smtClean="0">
                <a:solidFill>
                  <a:srgbClr val="0070C0"/>
                </a:solidFill>
              </a:rPr>
              <a:t>MARADNAK </a:t>
            </a:r>
            <a:r>
              <a:rPr lang="hu-HU" sz="2200" i="1" dirty="0" smtClean="0">
                <a:solidFill>
                  <a:srgbClr val="C00000"/>
                </a:solidFill>
              </a:rPr>
              <a:t>(és vesznek el, ha meg nem térnek!)</a:t>
            </a:r>
            <a:endParaRPr lang="hu-HU" sz="2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Akik azt hiszik, látnak, vakok maradnak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90" y="1947321"/>
            <a:ext cx="99134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aseline="30000" dirty="0"/>
              <a:t>39</a:t>
            </a:r>
            <a:r>
              <a:rPr lang="hu-HU" sz="2800" dirty="0"/>
              <a:t>Jézus </a:t>
            </a:r>
            <a:r>
              <a:rPr lang="hu-HU" sz="2800" dirty="0" smtClean="0"/>
              <a:t>pedig </a:t>
            </a:r>
            <a:r>
              <a:rPr lang="hu-HU" sz="2800" dirty="0"/>
              <a:t>ezt mondta: </a:t>
            </a:r>
            <a:r>
              <a:rPr lang="hu-HU" sz="2800" dirty="0">
                <a:solidFill>
                  <a:srgbClr val="FF0000"/>
                </a:solidFill>
              </a:rPr>
              <a:t>Én ítéletre jöttem e világra, hogy akik nem látnak, lássanak, és akik látnak, </a:t>
            </a:r>
            <a:r>
              <a:rPr lang="hu-HU" sz="2800" dirty="0" smtClean="0">
                <a:solidFill>
                  <a:srgbClr val="FF0000"/>
                </a:solidFill>
              </a:rPr>
              <a:t>vakká </a:t>
            </a:r>
            <a:r>
              <a:rPr lang="hu-HU" sz="2800" dirty="0">
                <a:solidFill>
                  <a:srgbClr val="FF0000"/>
                </a:solidFill>
              </a:rPr>
              <a:t>legyenek. </a:t>
            </a:r>
            <a:r>
              <a:rPr lang="hu-HU" sz="2800" baseline="30000" dirty="0"/>
              <a:t>40</a:t>
            </a:r>
            <a:r>
              <a:rPr lang="hu-HU" sz="2800" dirty="0"/>
              <a:t>Meghallották ezt azok a farizeusok, akik a közelében voltak, és ezt kérdezték </a:t>
            </a:r>
            <a:r>
              <a:rPr lang="hu-HU" sz="2800" dirty="0" smtClean="0"/>
              <a:t>tőle</a:t>
            </a:r>
            <a:r>
              <a:rPr lang="hu-HU" sz="2800" dirty="0"/>
              <a:t>: Talán mi is vakok vagyunk? </a:t>
            </a:r>
            <a:r>
              <a:rPr lang="hu-HU" sz="2800" baseline="30000" dirty="0"/>
              <a:t>41</a:t>
            </a:r>
            <a:r>
              <a:rPr lang="hu-HU" sz="2800" dirty="0"/>
              <a:t>Jézus ezt mondta nekik: </a:t>
            </a:r>
            <a:r>
              <a:rPr lang="hu-HU" sz="2800" dirty="0">
                <a:solidFill>
                  <a:srgbClr val="FF0000"/>
                </a:solidFill>
              </a:rPr>
              <a:t>Ha vakok volnátok, nem volna </a:t>
            </a:r>
            <a:r>
              <a:rPr lang="hu-HU" sz="2800" dirty="0" smtClean="0">
                <a:solidFill>
                  <a:srgbClr val="FF0000"/>
                </a:solidFill>
              </a:rPr>
              <a:t>bűnötök</a:t>
            </a:r>
            <a:r>
              <a:rPr lang="hu-HU" sz="2800" dirty="0">
                <a:solidFill>
                  <a:srgbClr val="FF0000"/>
                </a:solidFill>
              </a:rPr>
              <a:t>, mivel azonban most azt mondjátok: látunk, megmarad a bűnötök. </a:t>
            </a:r>
          </a:p>
        </p:txBody>
      </p:sp>
    </p:spTree>
    <p:extLst>
      <p:ext uri="{BB962C8B-B14F-4D97-AF65-F5344CB8AC3E}">
        <p14:creationId xmlns:p14="http://schemas.microsoft.com/office/powerpoint/2010/main" val="424554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1" y="804889"/>
            <a:ext cx="9856664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Jézus lát téged! Ne add fel!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10529" cy="3937340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Jézus meghallotta, hogy kiközösítették a férfit, akit meggyógyított, és megkereste őt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 smtClean="0"/>
              <a:t>megerősítette a hitét, és tisztázta a kapcsolatát Jézussal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 smtClean="0"/>
              <a:t>A meggyógyult vak Urának nevezte Jézust</a:t>
            </a:r>
            <a:endParaRPr lang="hu-HU" sz="2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2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>
                <a:solidFill>
                  <a:srgbClr val="FF0000"/>
                </a:solidFill>
              </a:rPr>
              <a:t>Számíthatsz arra, hogy Isten Fia a te sorsodat is figyelemmel kíséri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>
                <a:solidFill>
                  <a:srgbClr val="FF0000"/>
                </a:solidFill>
              </a:rPr>
              <a:t>m</a:t>
            </a:r>
            <a:r>
              <a:rPr lang="hu-HU" sz="2200" dirty="0" smtClean="0">
                <a:solidFill>
                  <a:srgbClr val="FF0000"/>
                </a:solidFill>
              </a:rPr>
              <a:t>ég biztosabb lehetsz ebben, ha már tapasztaltad, hogy tett érted valamit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 smtClean="0">
                <a:solidFill>
                  <a:srgbClr val="FF0000"/>
                </a:solidFill>
              </a:rPr>
              <a:t>nincs rejtve a fájdalmad, a nehézséged, a rád váró kihívás Jézus elől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 smtClean="0">
                <a:solidFill>
                  <a:srgbClr val="C00000"/>
                </a:solidFill>
              </a:rPr>
              <a:t>MIRE VAN SZÜKSÉGED? HOGY HIGGY AZ ISTEN FIÁBAN?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hu-HU" sz="2200" dirty="0" smtClean="0">
                <a:solidFill>
                  <a:srgbClr val="C00000"/>
                </a:solidFill>
              </a:rPr>
              <a:t>Valld meg, hogy Jézus Ura az életednek és imádd ŐT!</a:t>
            </a:r>
            <a:endParaRPr lang="hu-HU" sz="2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66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Látni és nem hinni = bűn</a:t>
            </a:r>
            <a:r>
              <a:rPr lang="hu-HU" dirty="0" smtClean="0">
                <a:solidFill>
                  <a:srgbClr val="C00000"/>
                </a:solidFill>
              </a:rPr>
              <a:t/>
            </a:r>
            <a:br>
              <a:rPr lang="hu-HU" dirty="0" smtClean="0">
                <a:solidFill>
                  <a:srgbClr val="C00000"/>
                </a:solidFill>
              </a:rPr>
            </a:b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282390" y="1968832"/>
            <a:ext cx="991343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„Jézus </a:t>
            </a:r>
            <a:r>
              <a:rPr lang="hu-HU" sz="2400" dirty="0"/>
              <a:t>ezt mondta nekik: </a:t>
            </a:r>
            <a:r>
              <a:rPr lang="hu-HU" sz="2400" dirty="0">
                <a:solidFill>
                  <a:srgbClr val="FF0000"/>
                </a:solidFill>
              </a:rPr>
              <a:t>Ha vakok volnátok, nem volna </a:t>
            </a:r>
            <a:r>
              <a:rPr lang="hu-HU" sz="2400" dirty="0" smtClean="0">
                <a:solidFill>
                  <a:srgbClr val="FF0000"/>
                </a:solidFill>
              </a:rPr>
              <a:t>bűnötök</a:t>
            </a:r>
            <a:r>
              <a:rPr lang="hu-HU" sz="2400" dirty="0">
                <a:solidFill>
                  <a:srgbClr val="FF0000"/>
                </a:solidFill>
              </a:rPr>
              <a:t>, mivel azonban most azt mondjátok: látunk, megmarad a bűnötök</a:t>
            </a:r>
            <a:r>
              <a:rPr lang="hu-HU" sz="2400" dirty="0" smtClean="0">
                <a:solidFill>
                  <a:srgbClr val="FF0000"/>
                </a:solidFill>
              </a:rPr>
              <a:t>.</a:t>
            </a:r>
            <a:r>
              <a:rPr lang="hu-HU" sz="2400" dirty="0" smtClean="0"/>
              <a:t>”</a:t>
            </a:r>
            <a:endParaRPr lang="hu-HU" sz="2400" dirty="0"/>
          </a:p>
          <a:p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A bűn elválasztja az embert Isten hatalmának, erejének, kegyelmének, szeretetének, vezetésének, türelmének, stb. az igazi megélésétől.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Hiányossá válik az ember élete még akkor is, ha látszólag minden kényelmét és előnyét élvezheti a jóléti társadalomnak.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A vallásosság sem tölti ki ezt az űrt, mert nem az Istennel megélt személyes tapasztalatra és kapcsolatra épít.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Bizonytalanságot és szorongást (végső sorban félelmet) hordoz magában mindvégig, mert vakon tartanak életük vége felé.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7030A0"/>
                </a:solidFill>
              </a:rPr>
              <a:t>Jézus egyszer ezt mondta: „A bűn az, hogy nem hisznek énbennem” (Jn 16,9)</a:t>
            </a:r>
            <a:endParaRPr lang="hu-HU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Befejezés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579257" cy="3953987"/>
          </a:xfrm>
        </p:spPr>
        <p:txBody>
          <a:bodyPr>
            <a:normAutofit/>
          </a:bodyPr>
          <a:lstStyle/>
          <a:p>
            <a:pPr lvl="1"/>
            <a:r>
              <a:rPr lang="hu-HU" sz="2400" dirty="0" smtClean="0">
                <a:solidFill>
                  <a:srgbClr val="C00000"/>
                </a:solidFill>
              </a:rPr>
              <a:t>Te </a:t>
            </a:r>
            <a:r>
              <a:rPr lang="hu-HU" sz="2400" dirty="0" smtClean="0">
                <a:solidFill>
                  <a:srgbClr val="C00000"/>
                </a:solidFill>
              </a:rPr>
              <a:t>kinek mondod Jézust? </a:t>
            </a:r>
            <a:endParaRPr lang="hu-HU" sz="2400" dirty="0">
              <a:solidFill>
                <a:srgbClr val="C00000"/>
              </a:solidFill>
            </a:endParaRPr>
          </a:p>
          <a:p>
            <a:pPr lvl="1"/>
            <a:r>
              <a:rPr lang="hu-HU" sz="2400" dirty="0" smtClean="0">
                <a:solidFill>
                  <a:srgbClr val="C00000"/>
                </a:solidFill>
              </a:rPr>
              <a:t>Milyen megtapasztalásod van Jézussal?</a:t>
            </a:r>
            <a:endParaRPr lang="hu-HU" sz="2400" dirty="0">
              <a:solidFill>
                <a:srgbClr val="C00000"/>
              </a:solidFill>
            </a:endParaRPr>
          </a:p>
          <a:p>
            <a:pPr lvl="1"/>
            <a:r>
              <a:rPr lang="hu-HU" sz="2400" dirty="0" smtClean="0">
                <a:solidFill>
                  <a:srgbClr val="0070C0"/>
                </a:solidFill>
              </a:rPr>
              <a:t>Minden ember számára sorsdöntő, hogy amikor odalép hozzá </a:t>
            </a:r>
            <a:r>
              <a:rPr lang="hu-HU" sz="2400" dirty="0" smtClean="0">
                <a:solidFill>
                  <a:srgbClr val="0070C0"/>
                </a:solidFill>
              </a:rPr>
              <a:t>vagy a közelébe Jézus</a:t>
            </a:r>
            <a:r>
              <a:rPr lang="hu-HU" sz="2400" dirty="0" smtClean="0">
                <a:solidFill>
                  <a:srgbClr val="0070C0"/>
                </a:solidFill>
              </a:rPr>
              <a:t>, hogyan fogadja közeledését?</a:t>
            </a:r>
          </a:p>
          <a:p>
            <a:pPr lvl="2"/>
            <a:r>
              <a:rPr lang="hu-HU" sz="2200" dirty="0" smtClean="0">
                <a:solidFill>
                  <a:srgbClr val="0070C0"/>
                </a:solidFill>
              </a:rPr>
              <a:t>Örömmel fogadja </a:t>
            </a:r>
            <a:r>
              <a:rPr lang="hu-HU" sz="2200" dirty="0" smtClean="0">
                <a:solidFill>
                  <a:srgbClr val="0070C0"/>
                </a:solidFill>
              </a:rPr>
              <a:t>vagy </a:t>
            </a:r>
            <a:r>
              <a:rPr lang="hu-HU" sz="2200" dirty="0" smtClean="0">
                <a:solidFill>
                  <a:srgbClr val="0070C0"/>
                </a:solidFill>
              </a:rPr>
              <a:t>ellenáll? Nyitott és befogadó vagy elutasító?</a:t>
            </a:r>
            <a:endParaRPr lang="hu-HU" sz="2200" dirty="0" smtClean="0">
              <a:solidFill>
                <a:srgbClr val="0070C0"/>
              </a:solidFill>
            </a:endParaRPr>
          </a:p>
          <a:p>
            <a:pPr lvl="2"/>
            <a:r>
              <a:rPr lang="hu-HU" sz="2200" dirty="0">
                <a:solidFill>
                  <a:srgbClr val="0070C0"/>
                </a:solidFill>
              </a:rPr>
              <a:t>h</a:t>
            </a:r>
            <a:r>
              <a:rPr lang="hu-HU" sz="2200" dirty="0" smtClean="0">
                <a:solidFill>
                  <a:srgbClr val="0070C0"/>
                </a:solidFill>
              </a:rPr>
              <a:t>ogy </a:t>
            </a:r>
            <a:r>
              <a:rPr lang="hu-HU" sz="2200" dirty="0" smtClean="0">
                <a:solidFill>
                  <a:srgbClr val="0070C0"/>
                </a:solidFill>
              </a:rPr>
              <a:t>Jézus közeledését az életedben könyörületként </a:t>
            </a:r>
            <a:r>
              <a:rPr lang="hu-HU" sz="2200" dirty="0" smtClean="0">
                <a:solidFill>
                  <a:srgbClr val="0070C0"/>
                </a:solidFill>
              </a:rPr>
              <a:t>vagy provokációként éled meg, az a lelked </a:t>
            </a:r>
            <a:r>
              <a:rPr lang="hu-HU" sz="2200" dirty="0" smtClean="0">
                <a:solidFill>
                  <a:srgbClr val="0070C0"/>
                </a:solidFill>
              </a:rPr>
              <a:t>állapotától </a:t>
            </a:r>
            <a:r>
              <a:rPr lang="hu-HU" sz="2200" dirty="0" smtClean="0">
                <a:solidFill>
                  <a:srgbClr val="0070C0"/>
                </a:solidFill>
              </a:rPr>
              <a:t>függ</a:t>
            </a:r>
            <a:endParaRPr lang="hu-HU" sz="2200" dirty="0">
              <a:solidFill>
                <a:srgbClr val="0070C0"/>
              </a:solidFill>
            </a:endParaRPr>
          </a:p>
          <a:p>
            <a:pPr lvl="1"/>
            <a:r>
              <a:rPr lang="hu-HU" sz="2400" b="1" dirty="0" smtClean="0"/>
              <a:t>De mindig te döntöd el, hogy hiszel-e az Isten Fiában?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18934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13212</TotalTime>
  <Words>868</Words>
  <Application>Microsoft Office PowerPoint</Application>
  <PresentationFormat>Szélesvásznú</PresentationFormat>
  <Paragraphs>60</Paragraphs>
  <Slides>9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Gallery</vt:lpstr>
      <vt:lpstr>Jézus lát téged</vt:lpstr>
      <vt:lpstr> jános evangéliuma 9. rész 24-41.  versek</vt:lpstr>
      <vt:lpstr> jános evangéliuma 9. rész 24-41.  versek</vt:lpstr>
      <vt:lpstr>PowerPoint-bemutató</vt:lpstr>
      <vt:lpstr>Akik azt hiszik, látnak, vakok maradnak</vt:lpstr>
      <vt:lpstr>Akik azt hiszik, látnak, vakok maradnak</vt:lpstr>
      <vt:lpstr>Jézus lát téged! Ne add fel!</vt:lpstr>
      <vt:lpstr>Látni és nem hinni = bűn </vt:lpstr>
      <vt:lpstr>Befejezés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tékozló fiú</dc:title>
  <dc:creator>Hivatal</dc:creator>
  <cp:lastModifiedBy>Hivatal</cp:lastModifiedBy>
  <cp:revision>1093</cp:revision>
  <cp:lastPrinted>2026-05-23T22:38:03Z</cp:lastPrinted>
  <dcterms:created xsi:type="dcterms:W3CDTF">2020-09-26T18:34:06Z</dcterms:created>
  <dcterms:modified xsi:type="dcterms:W3CDTF">2026-08-29T20:51:10Z</dcterms:modified>
</cp:coreProperties>
</file>